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4" r:id="rId2"/>
    <p:sldMasterId id="2147483688" r:id="rId3"/>
  </p:sldMasterIdLst>
  <p:notesMasterIdLst>
    <p:notesMasterId r:id="rId38"/>
  </p:notesMasterIdLst>
  <p:sldIdLst>
    <p:sldId id="546" r:id="rId4"/>
    <p:sldId id="589" r:id="rId5"/>
    <p:sldId id="548" r:id="rId6"/>
    <p:sldId id="705" r:id="rId7"/>
    <p:sldId id="695" r:id="rId8"/>
    <p:sldId id="696" r:id="rId9"/>
    <p:sldId id="592" r:id="rId10"/>
    <p:sldId id="595" r:id="rId11"/>
    <p:sldId id="596" r:id="rId12"/>
    <p:sldId id="597" r:id="rId13"/>
    <p:sldId id="700" r:id="rId14"/>
    <p:sldId id="697" r:id="rId15"/>
    <p:sldId id="698" r:id="rId16"/>
    <p:sldId id="429" r:id="rId17"/>
    <p:sldId id="419" r:id="rId18"/>
    <p:sldId id="508" r:id="rId19"/>
    <p:sldId id="430" r:id="rId20"/>
    <p:sldId id="476" r:id="rId21"/>
    <p:sldId id="598" r:id="rId22"/>
    <p:sldId id="447" r:id="rId23"/>
    <p:sldId id="475" r:id="rId24"/>
    <p:sldId id="707" r:id="rId25"/>
    <p:sldId id="521" r:id="rId26"/>
    <p:sldId id="708" r:id="rId27"/>
    <p:sldId id="709" r:id="rId28"/>
    <p:sldId id="515" r:id="rId29"/>
    <p:sldId id="516" r:id="rId30"/>
    <p:sldId id="710" r:id="rId31"/>
    <p:sldId id="704" r:id="rId32"/>
    <p:sldId id="702" r:id="rId33"/>
    <p:sldId id="711" r:id="rId34"/>
    <p:sldId id="692" r:id="rId35"/>
    <p:sldId id="693" r:id="rId36"/>
    <p:sldId id="694" r:id="rId37"/>
  </p:sldIdLst>
  <p:sldSz cx="9906000" cy="6858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ADBC7DA6-05E4-4F72-A893-974683C19DA9}">
          <p14:sldIdLst>
            <p14:sldId id="546"/>
            <p14:sldId id="589"/>
            <p14:sldId id="548"/>
            <p14:sldId id="705"/>
            <p14:sldId id="695"/>
            <p14:sldId id="696"/>
            <p14:sldId id="592"/>
            <p14:sldId id="595"/>
            <p14:sldId id="596"/>
            <p14:sldId id="597"/>
            <p14:sldId id="700"/>
            <p14:sldId id="697"/>
            <p14:sldId id="698"/>
            <p14:sldId id="429"/>
            <p14:sldId id="419"/>
            <p14:sldId id="508"/>
            <p14:sldId id="430"/>
            <p14:sldId id="476"/>
            <p14:sldId id="598"/>
            <p14:sldId id="447"/>
            <p14:sldId id="475"/>
            <p14:sldId id="707"/>
            <p14:sldId id="521"/>
            <p14:sldId id="708"/>
            <p14:sldId id="709"/>
            <p14:sldId id="515"/>
            <p14:sldId id="516"/>
            <p14:sldId id="710"/>
            <p14:sldId id="704"/>
            <p14:sldId id="702"/>
            <p14:sldId id="711"/>
            <p14:sldId id="692"/>
            <p14:sldId id="693"/>
            <p14:sldId id="6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D8A4"/>
    <a:srgbClr val="FF9900"/>
    <a:srgbClr val="FF9933"/>
    <a:srgbClr val="FFFFFF"/>
    <a:srgbClr val="F2F2F2"/>
    <a:srgbClr val="4F81B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3" autoAdjust="0"/>
    <p:restoredTop sz="99877" autoAdjust="0"/>
  </p:normalViewPr>
  <p:slideViewPr>
    <p:cSldViewPr showGuides="1">
      <p:cViewPr varScale="1">
        <p:scale>
          <a:sx n="69" d="100"/>
          <a:sy n="69" d="100"/>
        </p:scale>
        <p:origin x="956" y="3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6"/>
    </p:cViewPr>
  </p:sorterViewPr>
  <p:notesViewPr>
    <p:cSldViewPr showGuides="1">
      <p:cViewPr varScale="1">
        <p:scale>
          <a:sx n="76" d="100"/>
          <a:sy n="76" d="100"/>
        </p:scale>
        <p:origin x="-2166" y="-114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___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139317308969999"/>
          <c:y val="4.9375000000000002E-2"/>
          <c:w val="0.74150530115390201"/>
          <c:h val="0.82555216535433096"/>
        </c:manualLayout>
      </c:layout>
      <c:area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売上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</c:spPr>
          <c:cat>
            <c:strRef>
              <c:f>Sheet1!$B$1:$H$1</c:f>
              <c:strCach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0</c:v>
                </c:pt>
                <c:pt idx="1">
                  <c:v>47331</c:v>
                </c:pt>
                <c:pt idx="2">
                  <c:v>466087</c:v>
                </c:pt>
                <c:pt idx="3">
                  <c:v>1562687</c:v>
                </c:pt>
                <c:pt idx="4">
                  <c:v>2660400</c:v>
                </c:pt>
                <c:pt idx="5">
                  <c:v>3479558</c:v>
                </c:pt>
                <c:pt idx="6">
                  <c:v>4532984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BE-444A-84EF-C33D7C6105E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売上総利益</c:v>
                </c:pt>
              </c:strCache>
            </c:strRef>
          </c:tx>
          <c:spPr>
            <a:solidFill>
              <a:srgbClr val="9BBB59">
                <a:lumMod val="75000"/>
              </a:srgbClr>
            </a:solidFill>
          </c:spPr>
          <c:cat>
            <c:strRef>
              <c:f>Sheet1!$B$1:$H$1</c:f>
              <c:strCach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0</c:v>
                </c:pt>
                <c:pt idx="1">
                  <c:v>18975</c:v>
                </c:pt>
                <c:pt idx="2">
                  <c:v>141283</c:v>
                </c:pt>
                <c:pt idx="3">
                  <c:v>318153</c:v>
                </c:pt>
                <c:pt idx="4">
                  <c:v>646873</c:v>
                </c:pt>
                <c:pt idx="5">
                  <c:v>852212</c:v>
                </c:pt>
                <c:pt idx="6">
                  <c:v>1082582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BE-444A-84EF-C33D7C6105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622912"/>
        <c:axId val="101624448"/>
      </c:areaChart>
      <c:catAx>
        <c:axId val="101622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ja-JP" sz="1400"/>
            </a:pPr>
            <a:endParaRPr lang="ja-JP"/>
          </a:p>
        </c:txPr>
        <c:crossAx val="101624448"/>
        <c:crossesAt val="0"/>
        <c:auto val="1"/>
        <c:lblAlgn val="ctr"/>
        <c:lblOffset val="100"/>
        <c:noMultiLvlLbl val="0"/>
      </c:catAx>
      <c:valAx>
        <c:axId val="101624448"/>
        <c:scaling>
          <c:orientation val="minMax"/>
          <c:max val="5000000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_);\(#,##0\)" sourceLinked="0"/>
        <c:majorTickMark val="out"/>
        <c:minorTickMark val="none"/>
        <c:tickLblPos val="nextTo"/>
        <c:crossAx val="101622912"/>
        <c:crosses val="autoZero"/>
        <c:crossBetween val="midCat"/>
        <c:majorUnit val="1000000"/>
        <c:minorUnit val="20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2949787" cy="496967"/>
          </a:xfrm>
          <a:prstGeom prst="rect">
            <a:avLst/>
          </a:prstGeom>
        </p:spPr>
        <p:txBody>
          <a:bodyPr vert="horz" lIns="91413" tIns="45704" rIns="91413" bIns="4570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843" y="1"/>
            <a:ext cx="2949787" cy="496967"/>
          </a:xfrm>
          <a:prstGeom prst="rect">
            <a:avLst/>
          </a:prstGeom>
        </p:spPr>
        <p:txBody>
          <a:bodyPr vert="horz" lIns="91413" tIns="45704" rIns="91413" bIns="45704" rtlCol="0"/>
          <a:lstStyle>
            <a:lvl1pPr algn="r">
              <a:defRPr sz="1200"/>
            </a:lvl1pPr>
          </a:lstStyle>
          <a:p>
            <a:fld id="{233FAD24-4726-4066-BDFA-F058F0F11547}" type="datetimeFigureOut">
              <a:rPr kumimoji="1" lang="ja-JP" altLang="en-US" smtClean="0"/>
              <a:pPr/>
              <a:t>2017/11/30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3212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4" rIns="91413" bIns="45704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1" y="4721190"/>
            <a:ext cx="5445760" cy="4472702"/>
          </a:xfrm>
          <a:prstGeom prst="rect">
            <a:avLst/>
          </a:prstGeom>
        </p:spPr>
        <p:txBody>
          <a:bodyPr vert="horz" lIns="91413" tIns="45704" rIns="91413" bIns="45704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5" y="9440649"/>
            <a:ext cx="2949787" cy="496967"/>
          </a:xfrm>
          <a:prstGeom prst="rect">
            <a:avLst/>
          </a:prstGeom>
        </p:spPr>
        <p:txBody>
          <a:bodyPr vert="horz" lIns="91413" tIns="45704" rIns="91413" bIns="4570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843" y="9440649"/>
            <a:ext cx="2949787" cy="496967"/>
          </a:xfrm>
          <a:prstGeom prst="rect">
            <a:avLst/>
          </a:prstGeom>
        </p:spPr>
        <p:txBody>
          <a:bodyPr vert="horz" lIns="91413" tIns="45704" rIns="91413" bIns="45704" rtlCol="0" anchor="b"/>
          <a:lstStyle>
            <a:lvl1pPr algn="r">
              <a:defRPr sz="1200"/>
            </a:lvl1pPr>
          </a:lstStyle>
          <a:p>
            <a:fld id="{1DEC637B-F7D7-4A60-AF44-A6FCFCBA37C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11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83212" cy="3725863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637B-F7D7-4A60-AF44-A6FCFCBA37CD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637B-F7D7-4A60-AF44-A6FCFCBA37CD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最初にご紹介するのは、</a:t>
            </a:r>
            <a:r>
              <a:rPr lang="ja-JP" altLang="en-US" dirty="0" smtClean="0"/>
              <a:t>シンガポールです。</a:t>
            </a:r>
            <a:endParaRPr lang="en-US" altLang="ja-JP" dirty="0" smtClean="0"/>
          </a:p>
          <a:p>
            <a:r>
              <a:rPr lang="ja-JP" altLang="en-US" dirty="0" smtClean="0"/>
              <a:t>シンガポール最大の金融街であるラッフルズ・プレースに居を構えております。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637B-F7D7-4A60-AF44-A6FCFCBA37CD}" type="slidenum">
              <a:rPr lang="ja-JP" altLang="en-US" smtClean="0">
                <a:solidFill>
                  <a:prstClr val="black"/>
                </a:solidFill>
              </a:rPr>
              <a:pPr/>
              <a:t>11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81625" cy="3725863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637B-F7D7-4A60-AF44-A6FCFCBA37CD}" type="slidenum">
              <a:rPr lang="ja-JP" altLang="en-US" smtClean="0">
                <a:solidFill>
                  <a:prstClr val="black"/>
                </a:solidFill>
              </a:rPr>
              <a:pPr/>
              <a:t>12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最初にご紹介するのは、</a:t>
            </a:r>
            <a:r>
              <a:rPr lang="ja-JP" altLang="en-US" dirty="0" smtClean="0"/>
              <a:t>シンガポールです。</a:t>
            </a:r>
            <a:endParaRPr lang="en-US" altLang="ja-JP" dirty="0" smtClean="0"/>
          </a:p>
          <a:p>
            <a:r>
              <a:rPr lang="ja-JP" altLang="en-US" dirty="0" smtClean="0"/>
              <a:t>シンガポール最大の金融街であるラッフルズ・プレースに居を構えております。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637B-F7D7-4A60-AF44-A6FCFCBA37CD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637B-F7D7-4A60-AF44-A6FCFCBA37CD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次の拠点はインドとなります。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首都デリーの近郊衛星都市としてビジネス街、ブランド街中心に急速な発展を遂げた、グルガオンに所在します。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637B-F7D7-4A60-AF44-A6FCFCBA37CD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637B-F7D7-4A60-AF44-A6FCFCBA37CD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637B-F7D7-4A60-AF44-A6FCFCBA37CD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インドネシアには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社の現地法人があり、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電通インドネシアグループの各社と隣接するオフィスビル</a:t>
            </a:r>
            <a:r>
              <a:rPr lang="en-US" altLang="ja-JP" dirty="0" err="1" smtClean="0"/>
              <a:t>Bapindo</a:t>
            </a:r>
            <a:r>
              <a:rPr lang="en-US" altLang="ja-JP" dirty="0" smtClean="0"/>
              <a:t> Plaza</a:t>
            </a:r>
            <a:r>
              <a:rPr lang="ja-JP" altLang="en-US" dirty="0" err="1" smtClean="0"/>
              <a:t>に入</a:t>
            </a:r>
            <a:r>
              <a:rPr lang="ja-JP" altLang="en-US" dirty="0" smtClean="0"/>
              <a:t>居しています。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637B-F7D7-4A60-AF44-A6FCFCBA37CD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637B-F7D7-4A60-AF44-A6FCFCBA37CD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9421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FCAE9D-B925-447C-96F6-DF5C0887700F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ja-JP" alt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637B-F7D7-4A60-AF44-A6FCFCBA37CD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637B-F7D7-4A60-AF44-A6FCFCBA37CD}" type="slidenum">
              <a:rPr lang="ja-JP" altLang="en-US" smtClean="0">
                <a:solidFill>
                  <a:prstClr val="black"/>
                </a:solidFill>
              </a:rPr>
              <a:pPr/>
              <a:t>23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637B-F7D7-4A60-AF44-A6FCFCBA37CD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637B-F7D7-4A60-AF44-A6FCFCBA37CD}" type="slidenum">
              <a:rPr kumimoji="1" lang="ja-JP" altLang="en-US" smtClean="0"/>
              <a:pPr/>
              <a:t>25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637B-F7D7-4A60-AF44-A6FCFCBA37CD}" type="slidenum">
              <a:rPr lang="ja-JP" altLang="en-US" smtClean="0">
                <a:solidFill>
                  <a:prstClr val="black"/>
                </a:solidFill>
              </a:rPr>
              <a:pPr/>
              <a:t>26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637B-F7D7-4A60-AF44-A6FCFCBA37CD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637B-F7D7-4A60-AF44-A6FCFCBA37CD}" type="slidenum">
              <a:rPr kumimoji="1" lang="ja-JP" altLang="en-US" smtClean="0"/>
              <a:pPr/>
              <a:t>28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637B-F7D7-4A60-AF44-A6FCFCBA37CD}" type="slidenum">
              <a:rPr lang="ja-JP" altLang="en-US" smtClean="0">
                <a:solidFill>
                  <a:prstClr val="black"/>
                </a:solidFill>
              </a:rPr>
              <a:pPr/>
              <a:t>29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637B-F7D7-4A60-AF44-A6FCFCBA37CD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83212" cy="3725863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637B-F7D7-4A60-AF44-A6FCFCBA37CD}" type="slidenum">
              <a:rPr lang="ja-JP" altLang="en-US" smtClean="0">
                <a:solidFill>
                  <a:prstClr val="black"/>
                </a:solidFill>
              </a:rPr>
              <a:pPr/>
              <a:t>32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279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83212" cy="3725863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637B-F7D7-4A60-AF44-A6FCFCBA37CD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512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828606B-6E11-4B4B-B000-A9D186F9BD71}" type="slidenum">
              <a:rPr lang="ja-JP" altLang="en-US">
                <a:solidFill>
                  <a:prstClr val="black"/>
                </a:solidFill>
              </a:rPr>
              <a:pPr/>
              <a:t>33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594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637B-F7D7-4A60-AF44-A6FCFCBA37CD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637B-F7D7-4A60-AF44-A6FCFCBA37CD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637B-F7D7-4A60-AF44-A6FCFCBA37CD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すでに何度も聞いておられるかと思いますが、まずは日本での実績からお話しさせていただきます。</a:t>
            </a:r>
            <a:endParaRPr lang="en-US" altLang="ja-JP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endParaRPr lang="en-US" altLang="ja-JP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r>
              <a:rPr lang="ja-JP" altLang="en-US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この領域は日本独特のものですが、それぞれの件数や個数、回数などをご覧いただければ、電通テックの大体の作業規模をご理解いただけるでしょう。</a:t>
            </a:r>
            <a:endParaRPr lang="en-US" altLang="ja-JP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endParaRPr lang="en-US" altLang="ja-JP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r>
              <a:rPr lang="ja-JP" altLang="en-US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何年もかけて、このような実績を積み重ねて参りました。</a:t>
            </a:r>
            <a:endParaRPr lang="en-US" altLang="ja-JP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endParaRPr lang="en-US" altLang="ja-JP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r>
              <a:rPr lang="ja-JP" altLang="en-US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そして、我々プロモテックは、インドを含むアジア全域におけるプロモーションビジネスを開発していきます。</a:t>
            </a:r>
            <a:endParaRPr lang="en-US" altLang="ja-JP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</a:p>
          <a:p>
            <a:r>
              <a:rPr lang="ja-JP" altLang="en-US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プロモテックはすでに、シンガポール、インド、インドネシアに拠点を設立しておりますが、我々のアジアネットワークは順調に拡大を続け、今年中にはベトナム、タイ、マレーシアへも進出予定です。</a:t>
            </a:r>
            <a:endParaRPr lang="en-US" altLang="ja-JP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637B-F7D7-4A60-AF44-A6FCFCBA37CD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こちらは当社のアジア戦略の概要図です。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kumimoji="1" lang="ja-JP" altLang="en-US" dirty="0" smtClean="0"/>
              <a:t>中国では、</a:t>
            </a:r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年前に現地法人である電通テック北京を開設し、現在は北京と上海に営業拠点、トンガンに販促物の調達拠点を配置しています。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そして、アセアン及びインドのプロモーション市場を攻略する会社としてプロモテックを配置しました。</a:t>
            </a:r>
            <a:endParaRPr kumimoji="1" lang="en-US" altLang="ja-JP" dirty="0" smtClean="0"/>
          </a:p>
          <a:p>
            <a:r>
              <a:rPr lang="ja-JP" altLang="en-US" dirty="0" smtClean="0"/>
              <a:t>昨年、</a:t>
            </a:r>
            <a:r>
              <a:rPr lang="en-US" altLang="ja-JP" dirty="0" smtClean="0"/>
              <a:t>HQ</a:t>
            </a:r>
            <a:r>
              <a:rPr lang="ja-JP" altLang="en-US" dirty="0" smtClean="0"/>
              <a:t>をシンガポールにおき、インドネシア、インドに現地法人を開設致しました。そして、本年</a:t>
            </a:r>
            <a:r>
              <a:rPr lang="en-US" altLang="ja-JP" dirty="0" smtClean="0"/>
              <a:t>4</a:t>
            </a:r>
            <a:r>
              <a:rPr lang="ja-JP" altLang="en-US" dirty="0" smtClean="0"/>
              <a:t>月にはベトナム、</a:t>
            </a:r>
            <a:r>
              <a:rPr lang="en-US" altLang="ja-JP" dirty="0" smtClean="0"/>
              <a:t>8</a:t>
            </a:r>
            <a:r>
              <a:rPr lang="ja-JP" altLang="en-US" dirty="0" smtClean="0"/>
              <a:t>月にはタイ、マレーシアにも現地法人を設立すべく準備を進めています。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lang="ja-JP" altLang="en-US" dirty="0" smtClean="0"/>
              <a:t>そして中国、アセアン、インドの域内を柔軟に統合し、日本の電通テックからの人材とノウハウを投入。</a:t>
            </a:r>
            <a:endParaRPr lang="en-US" altLang="ja-JP" dirty="0" smtClean="0"/>
          </a:p>
          <a:p>
            <a:r>
              <a:rPr kumimoji="1" lang="en-US" altLang="ja-JP" dirty="0" smtClean="0"/>
              <a:t>A</a:t>
            </a:r>
            <a:r>
              <a:rPr kumimoji="1" lang="ja-JP" altLang="en-US" dirty="0" smtClean="0"/>
              <a:t>国で作成したノベルティを</a:t>
            </a:r>
            <a:r>
              <a:rPr kumimoji="1" lang="en-US" altLang="ja-JP" dirty="0" smtClean="0"/>
              <a:t>B</a:t>
            </a:r>
            <a:r>
              <a:rPr lang="ja-JP" altLang="en-US" dirty="0" smtClean="0"/>
              <a:t>国で使用したり、</a:t>
            </a:r>
            <a:r>
              <a:rPr lang="en-US" altLang="ja-JP" dirty="0" smtClean="0"/>
              <a:t>C</a:t>
            </a:r>
            <a:r>
              <a:rPr lang="ja-JP" altLang="en-US" dirty="0" smtClean="0"/>
              <a:t>国で作った什器を日本に輸入したりと、域内で最適な調達ができるネットワークとしても機能させ、クライアントに最適なサービスを最適な価格で提供できる体制を構築中です。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4E663-A103-4FAF-B21E-FD3B2FC52663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そしてこれらの豊富な実績をささえるのが、プロモテック独自のサプライヤーアセスメントシステムです。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各国統一のフォーマットを用いて実際に工場へ出向きアセスメントを実施。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結果をデータベース化してどの国でも使えるように情報共有を行います。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そして、情報を国別、業種別に仕分けして、いつでも最適なサプライヤーが選択できる一覧表を作成しています。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637B-F7D7-4A60-AF44-A6FCFCBA37CD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 flipV="1">
            <a:off x="5861031" y="3810001"/>
            <a:ext cx="4044971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正方形/長方形 23"/>
          <p:cNvSpPr/>
          <p:nvPr/>
        </p:nvSpPr>
        <p:spPr>
          <a:xfrm flipV="1">
            <a:off x="5861051" y="3897010"/>
            <a:ext cx="404495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正方形/長方形 24"/>
          <p:cNvSpPr/>
          <p:nvPr/>
        </p:nvSpPr>
        <p:spPr>
          <a:xfrm flipV="1">
            <a:off x="5861051" y="4115167"/>
            <a:ext cx="404495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正方形/長方形 25"/>
          <p:cNvSpPr/>
          <p:nvPr/>
        </p:nvSpPr>
        <p:spPr>
          <a:xfrm flipV="1">
            <a:off x="5861050" y="4164403"/>
            <a:ext cx="212979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正方形/長方形 26"/>
          <p:cNvSpPr/>
          <p:nvPr/>
        </p:nvSpPr>
        <p:spPr>
          <a:xfrm flipV="1">
            <a:off x="5861050" y="4199572"/>
            <a:ext cx="212979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角丸四角形 29"/>
          <p:cNvSpPr/>
          <p:nvPr/>
        </p:nvSpPr>
        <p:spPr bwMode="white">
          <a:xfrm>
            <a:off x="5861050" y="3962400"/>
            <a:ext cx="331851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角丸四角形 30"/>
          <p:cNvSpPr/>
          <p:nvPr/>
        </p:nvSpPr>
        <p:spPr bwMode="white">
          <a:xfrm>
            <a:off x="7991216" y="4060983"/>
            <a:ext cx="173355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正方形/長方形 6"/>
          <p:cNvSpPr/>
          <p:nvPr/>
        </p:nvSpPr>
        <p:spPr>
          <a:xfrm>
            <a:off x="1" y="3649662"/>
            <a:ext cx="9906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1" y="3675528"/>
            <a:ext cx="9906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 flipV="1">
            <a:off x="6948555" y="3643090"/>
            <a:ext cx="2957446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正方形/長方形 18"/>
          <p:cNvSpPr/>
          <p:nvPr/>
        </p:nvSpPr>
        <p:spPr>
          <a:xfrm>
            <a:off x="0" y="0"/>
            <a:ext cx="9906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 hasCustomPrompt="1"/>
          </p:nvPr>
        </p:nvSpPr>
        <p:spPr>
          <a:xfrm>
            <a:off x="495300" y="2401888"/>
            <a:ext cx="916305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ja-JP" altLang="en-US" dirty="0" smtClean="0"/>
              <a:t>汎アジア 各国情報</a:t>
            </a:r>
            <a:endParaRPr kumimoji="0" lang="en-US" dirty="0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 hasCustomPrompt="1"/>
          </p:nvPr>
        </p:nvSpPr>
        <p:spPr>
          <a:xfrm>
            <a:off x="495300" y="3899938"/>
            <a:ext cx="5365750" cy="1752600"/>
          </a:xfrm>
        </p:spPr>
        <p:txBody>
          <a:bodyPr>
            <a:noAutofit/>
          </a:bodyPr>
          <a:lstStyle>
            <a:lvl1pPr marL="64008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dirty="0" smtClean="0"/>
              <a:t>・</a:t>
            </a:r>
            <a:r>
              <a:rPr kumimoji="0" lang="en-US" altLang="ja-JP" dirty="0" smtClean="0"/>
              <a:t>THAILAND</a:t>
            </a:r>
          </a:p>
          <a:p>
            <a:r>
              <a:rPr kumimoji="0" lang="ja-JP" altLang="en-US" dirty="0" smtClean="0"/>
              <a:t>・</a:t>
            </a:r>
            <a:r>
              <a:rPr kumimoji="0" lang="en-US" altLang="ja-JP" dirty="0" smtClean="0"/>
              <a:t>VIETNAM</a:t>
            </a:r>
          </a:p>
          <a:p>
            <a:r>
              <a:rPr kumimoji="0" lang="ja-JP" altLang="en-US" dirty="0" smtClean="0"/>
              <a:t>・</a:t>
            </a:r>
            <a:r>
              <a:rPr kumimoji="0" lang="en-US" altLang="ja-JP" dirty="0" smtClean="0"/>
              <a:t>INDONESIA</a:t>
            </a:r>
          </a:p>
          <a:p>
            <a:r>
              <a:rPr kumimoji="0" lang="ja-JP" altLang="en-US" dirty="0" smtClean="0"/>
              <a:t>・</a:t>
            </a:r>
            <a:r>
              <a:rPr kumimoji="0" lang="en-US" altLang="ja-JP" dirty="0" smtClean="0"/>
              <a:t>MALAYSIA</a:t>
            </a:r>
          </a:p>
          <a:p>
            <a:r>
              <a:rPr kumimoji="0" lang="ja-JP" altLang="en-US" dirty="0" smtClean="0"/>
              <a:t>・</a:t>
            </a:r>
            <a:r>
              <a:rPr kumimoji="0" lang="en-US" altLang="ja-JP" dirty="0" smtClean="0"/>
              <a:t>SINGAPORE</a:t>
            </a:r>
          </a:p>
          <a:p>
            <a:r>
              <a:rPr kumimoji="0" lang="ja-JP" altLang="en-US" dirty="0" smtClean="0"/>
              <a:t>・</a:t>
            </a:r>
            <a:r>
              <a:rPr kumimoji="0" lang="en-US" altLang="ja-JP" dirty="0" smtClean="0"/>
              <a:t>CAMBODIA</a:t>
            </a:r>
          </a:p>
          <a:p>
            <a:r>
              <a:rPr kumimoji="0" lang="ja-JP" altLang="en-US" dirty="0" smtClean="0"/>
              <a:t>・</a:t>
            </a:r>
            <a:r>
              <a:rPr kumimoji="0" lang="en-US" altLang="ja-JP" dirty="0" smtClean="0"/>
              <a:t>INDIA</a:t>
            </a:r>
            <a:endParaRPr kumimoji="0" lang="en-US" dirty="0"/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>
          <a:xfrm>
            <a:off x="7264400" y="4206240"/>
            <a:ext cx="1040130" cy="457200"/>
          </a:xfrm>
        </p:spPr>
        <p:txBody>
          <a:bodyPr/>
          <a:lstStyle>
            <a:lvl1pPr>
              <a:defRPr sz="1200"/>
            </a:lvl1pPr>
          </a:lstStyle>
          <a:p>
            <a:fld id="{07573ED5-582A-4361-909A-586644991D82}" type="datetime1">
              <a:rPr kumimoji="1" lang="ja-JP" altLang="en-US" smtClean="0"/>
              <a:pPr/>
              <a:t>2017/11/30</a:t>
            </a:fld>
            <a:endParaRPr kumimoji="1" lang="ja-JP" altLang="en-US" dirty="0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>
          <a:xfrm>
            <a:off x="5861050" y="4205288"/>
            <a:ext cx="1403350" cy="45720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>
          <a:xfrm>
            <a:off x="9013429" y="1136"/>
            <a:ext cx="810021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E4C3E92-36B1-4C78-A09F-79BFB1A92E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93804" y="1109161"/>
            <a:ext cx="6357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437310" y="1143000"/>
            <a:ext cx="4953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595813" y="3274309"/>
            <a:ext cx="28067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8F64-AEBC-428E-94E2-AE9D9FFA15BB}" type="datetime1">
              <a:rPr kumimoji="1" lang="ja-JP" altLang="en-US" smtClean="0"/>
              <a:pPr/>
              <a:t>2017/11/30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3E92-36B1-4C78-A09F-79BFB1A92E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08DD-5FD7-438D-9F1D-957A18E64433}" type="datetime1">
              <a:rPr kumimoji="1" lang="ja-JP" altLang="en-US" smtClean="0"/>
              <a:pPr/>
              <a:t>2017/11/30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3E92-36B1-4C78-A09F-79BFB1A92E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346950" y="1143000"/>
            <a:ext cx="2063750" cy="5486400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1143000"/>
            <a:ext cx="6769100" cy="5486400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A87C-8730-4E06-9C46-16CD893750AD}" type="datetime1">
              <a:rPr kumimoji="1" lang="ja-JP" altLang="en-US" smtClean="0"/>
              <a:pPr/>
              <a:t>2017/11/30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3E92-36B1-4C78-A09F-79BFB1A92E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7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62"/>
          </a:p>
        </p:txBody>
      </p:sp>
      <p:sp>
        <p:nvSpPr>
          <p:cNvPr id="3" name="正方形/長方形 8"/>
          <p:cNvSpPr/>
          <p:nvPr userDrawn="1"/>
        </p:nvSpPr>
        <p:spPr>
          <a:xfrm>
            <a:off x="0" y="0"/>
            <a:ext cx="9906000" cy="54868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62"/>
          </a:p>
        </p:txBody>
      </p:sp>
      <p:sp>
        <p:nvSpPr>
          <p:cNvPr id="4" name="正方形/長方形 9"/>
          <p:cNvSpPr/>
          <p:nvPr userDrawn="1"/>
        </p:nvSpPr>
        <p:spPr>
          <a:xfrm>
            <a:off x="0" y="6689727"/>
            <a:ext cx="9906000" cy="168275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62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0"/>
          </p:nvPr>
        </p:nvSpPr>
        <p:spPr>
          <a:xfrm>
            <a:off x="7545389" y="6683375"/>
            <a:ext cx="2311400" cy="146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8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2D8F850-CA05-4C94-B1E5-4CB2EF63DDE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28360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 flipV="1">
            <a:off x="5861031" y="3810001"/>
            <a:ext cx="4044971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 flipV="1">
            <a:off x="5861051" y="3897010"/>
            <a:ext cx="404495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 flipV="1">
            <a:off x="5861051" y="4115167"/>
            <a:ext cx="404495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6" name="正方形/長方形 25"/>
          <p:cNvSpPr/>
          <p:nvPr/>
        </p:nvSpPr>
        <p:spPr>
          <a:xfrm flipV="1">
            <a:off x="5861050" y="4164403"/>
            <a:ext cx="212979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7" name="正方形/長方形 26"/>
          <p:cNvSpPr/>
          <p:nvPr/>
        </p:nvSpPr>
        <p:spPr>
          <a:xfrm flipV="1">
            <a:off x="5861050" y="4199572"/>
            <a:ext cx="212979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 useBgFill="1">
        <p:nvSpPr>
          <p:cNvPr id="30" name="角丸四角形 29"/>
          <p:cNvSpPr/>
          <p:nvPr/>
        </p:nvSpPr>
        <p:spPr bwMode="white">
          <a:xfrm>
            <a:off x="5861050" y="3962400"/>
            <a:ext cx="331851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 useBgFill="1">
        <p:nvSpPr>
          <p:cNvPr id="31" name="角丸四角形 30"/>
          <p:cNvSpPr/>
          <p:nvPr/>
        </p:nvSpPr>
        <p:spPr bwMode="white">
          <a:xfrm>
            <a:off x="7991216" y="4060983"/>
            <a:ext cx="173355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" y="3649662"/>
            <a:ext cx="9906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" y="3675528"/>
            <a:ext cx="9906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 flipV="1">
            <a:off x="6948555" y="3643090"/>
            <a:ext cx="2957446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0" y="0"/>
            <a:ext cx="9906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8" name="タイトル 7"/>
          <p:cNvSpPr>
            <a:spLocks noGrp="1"/>
          </p:cNvSpPr>
          <p:nvPr>
            <p:ph type="ctrTitle" hasCustomPrompt="1"/>
          </p:nvPr>
        </p:nvSpPr>
        <p:spPr>
          <a:xfrm>
            <a:off x="495300" y="2401888"/>
            <a:ext cx="916305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ja-JP" altLang="en-US" dirty="0" smtClean="0"/>
              <a:t>汎アジア 各国情報</a:t>
            </a:r>
            <a:endParaRPr kumimoji="0" lang="en-US" dirty="0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 hasCustomPrompt="1"/>
          </p:nvPr>
        </p:nvSpPr>
        <p:spPr>
          <a:xfrm>
            <a:off x="495300" y="3899938"/>
            <a:ext cx="5365750" cy="1752600"/>
          </a:xfrm>
        </p:spPr>
        <p:txBody>
          <a:bodyPr>
            <a:noAutofit/>
          </a:bodyPr>
          <a:lstStyle>
            <a:lvl1pPr marL="64008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dirty="0" smtClean="0"/>
              <a:t>・</a:t>
            </a:r>
            <a:r>
              <a:rPr kumimoji="0" lang="en-US" altLang="ja-JP" dirty="0" smtClean="0"/>
              <a:t>THAILAND</a:t>
            </a:r>
          </a:p>
          <a:p>
            <a:r>
              <a:rPr kumimoji="0" lang="ja-JP" altLang="en-US" dirty="0" smtClean="0"/>
              <a:t>・</a:t>
            </a:r>
            <a:r>
              <a:rPr kumimoji="0" lang="en-US" altLang="ja-JP" dirty="0" smtClean="0"/>
              <a:t>VIETNAM</a:t>
            </a:r>
          </a:p>
          <a:p>
            <a:r>
              <a:rPr kumimoji="0" lang="ja-JP" altLang="en-US" dirty="0" smtClean="0"/>
              <a:t>・</a:t>
            </a:r>
            <a:r>
              <a:rPr kumimoji="0" lang="en-US" altLang="ja-JP" dirty="0" smtClean="0"/>
              <a:t>INDONESIA</a:t>
            </a:r>
          </a:p>
          <a:p>
            <a:r>
              <a:rPr kumimoji="0" lang="ja-JP" altLang="en-US" dirty="0" smtClean="0"/>
              <a:t>・</a:t>
            </a:r>
            <a:r>
              <a:rPr kumimoji="0" lang="en-US" altLang="ja-JP" dirty="0" smtClean="0"/>
              <a:t>MALAYSIA</a:t>
            </a:r>
          </a:p>
          <a:p>
            <a:r>
              <a:rPr kumimoji="0" lang="ja-JP" altLang="en-US" dirty="0" smtClean="0"/>
              <a:t>・</a:t>
            </a:r>
            <a:r>
              <a:rPr kumimoji="0" lang="en-US" altLang="ja-JP" dirty="0" smtClean="0"/>
              <a:t>SINGAPORE</a:t>
            </a:r>
          </a:p>
          <a:p>
            <a:r>
              <a:rPr kumimoji="0" lang="ja-JP" altLang="en-US" dirty="0" smtClean="0"/>
              <a:t>・</a:t>
            </a:r>
            <a:r>
              <a:rPr kumimoji="0" lang="en-US" altLang="ja-JP" dirty="0" smtClean="0"/>
              <a:t>CAMBODIA</a:t>
            </a:r>
          </a:p>
          <a:p>
            <a:r>
              <a:rPr kumimoji="0" lang="ja-JP" altLang="en-US" dirty="0" smtClean="0"/>
              <a:t>・</a:t>
            </a:r>
            <a:r>
              <a:rPr kumimoji="0" lang="en-US" altLang="ja-JP" dirty="0" smtClean="0"/>
              <a:t>INDIA</a:t>
            </a:r>
            <a:endParaRPr kumimoji="0" lang="en-US" dirty="0"/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>
          <a:xfrm>
            <a:off x="7264400" y="4206240"/>
            <a:ext cx="1040130" cy="457200"/>
          </a:xfrm>
        </p:spPr>
        <p:txBody>
          <a:bodyPr/>
          <a:lstStyle>
            <a:lvl1pPr>
              <a:defRPr sz="1200"/>
            </a:lvl1pPr>
          </a:lstStyle>
          <a:p>
            <a:fld id="{07573ED5-582A-4361-909A-586644991D82}" type="datetime1">
              <a:rPr kumimoji="1" lang="ja-JP" altLang="en-US" smtClean="0">
                <a:solidFill>
                  <a:srgbClr val="DA1F28"/>
                </a:solidFill>
              </a:rPr>
              <a:pPr/>
              <a:t>2017/11/30</a:t>
            </a:fld>
            <a:endParaRPr kumimoji="1" lang="ja-JP" altLang="en-US" dirty="0">
              <a:solidFill>
                <a:srgbClr val="DA1F28"/>
              </a:solidFill>
            </a:endParaRPr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>
          <a:xfrm>
            <a:off x="5861050" y="4205288"/>
            <a:ext cx="1403350" cy="457200"/>
          </a:xfrm>
        </p:spPr>
        <p:txBody>
          <a:bodyPr/>
          <a:lstStyle/>
          <a:p>
            <a:endParaRPr kumimoji="1" lang="ja-JP" altLang="en-US" dirty="0">
              <a:solidFill>
                <a:srgbClr val="DA1F28"/>
              </a:solidFill>
            </a:endParaRPr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>
          <a:xfrm>
            <a:off x="9013429" y="1136"/>
            <a:ext cx="810021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E4C3E92-36B1-4C78-A09F-79BFB1A92E70}" type="slidenum">
              <a:rPr kumimoji="1" lang="ja-JP" altLang="en-US" smtClean="0">
                <a:solidFill>
                  <a:prstClr val="white"/>
                </a:solidFill>
              </a:rPr>
              <a:pPr/>
              <a:t>‹#›</a:t>
            </a:fld>
            <a:endParaRPr kumimoji="1"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517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3685-CD44-4008-A3E1-22FDDEFEA73F}" type="datetime1">
              <a:rPr kumimoji="1" lang="ja-JP" altLang="en-US" smtClean="0">
                <a:solidFill>
                  <a:srgbClr val="DA1F28"/>
                </a:solidFill>
              </a:rPr>
              <a:pPr/>
              <a:t>2017/11/30</a:t>
            </a:fld>
            <a:endParaRPr kumimoji="1" lang="ja-JP" altLang="en-US">
              <a:solidFill>
                <a:srgbClr val="DA1F28"/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DA1F28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3E92-36B1-4C78-A09F-79BFB1A92E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1897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5033-0682-4F27-81A1-11A9BA94766F}" type="datetime1">
              <a:rPr kumimoji="1" lang="ja-JP" altLang="en-US" smtClean="0">
                <a:solidFill>
                  <a:srgbClr val="DA1F28"/>
                </a:solidFill>
              </a:rPr>
              <a:pPr/>
              <a:t>2017/11/30</a:t>
            </a:fld>
            <a:endParaRPr kumimoji="1" lang="ja-JP" altLang="en-US">
              <a:solidFill>
                <a:srgbClr val="DA1F28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DA1F28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3E92-36B1-4C78-A09F-79BFB1A92E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4083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1981201"/>
            <a:ext cx="84201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3367088"/>
            <a:ext cx="84201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295E-3742-42A0-9120-188F53EAAA29}" type="datetime1">
              <a:rPr kumimoji="1" lang="ja-JP" altLang="en-US" smtClean="0">
                <a:solidFill>
                  <a:srgbClr val="DA1F28"/>
                </a:solidFill>
              </a:rPr>
              <a:pPr/>
              <a:t>2017/11/30</a:t>
            </a:fld>
            <a:endParaRPr kumimoji="1" lang="ja-JP" altLang="en-US">
              <a:solidFill>
                <a:srgbClr val="DA1F28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DA1F28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3E92-36B1-4C78-A09F-79BFB1A92E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2288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2249425"/>
            <a:ext cx="437515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2249425"/>
            <a:ext cx="437515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86E2-01BC-47B3-9A42-0BDBB1718EA1}" type="datetime1">
              <a:rPr kumimoji="1" lang="ja-JP" altLang="en-US" smtClean="0">
                <a:solidFill>
                  <a:srgbClr val="DA1F28"/>
                </a:solidFill>
              </a:rPr>
              <a:pPr/>
              <a:t>2017/11/30</a:t>
            </a:fld>
            <a:endParaRPr kumimoji="1" lang="ja-JP" altLang="en-US">
              <a:solidFill>
                <a:srgbClr val="DA1F28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DA1F28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3E92-36B1-4C78-A09F-79BFB1A92E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5596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2750" y="1143000"/>
            <a:ext cx="90805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12750" y="2244970"/>
            <a:ext cx="4378452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5114661" y="2244970"/>
            <a:ext cx="4378590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12750" y="2708519"/>
            <a:ext cx="4378452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111496" y="2708519"/>
            <a:ext cx="4378590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6" name="日付プレースホル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AD51D5F-9D2D-4547-974B-4181A5528C63}" type="datetime1">
              <a:rPr kumimoji="1" lang="ja-JP" altLang="en-US" smtClean="0">
                <a:solidFill>
                  <a:srgbClr val="DA1F28"/>
                </a:solidFill>
              </a:rPr>
              <a:pPr/>
              <a:t>2017/11/30</a:t>
            </a:fld>
            <a:endParaRPr kumimoji="1" lang="ja-JP" altLang="en-US">
              <a:solidFill>
                <a:srgbClr val="DA1F28"/>
              </a:solidFill>
            </a:endParaRPr>
          </a:p>
        </p:txBody>
      </p:sp>
      <p:sp>
        <p:nvSpPr>
          <p:cNvPr id="27" name="スライド番号プレースホル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E4C3E92-36B1-4C78-A09F-79BFB1A92E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8" name="フッター プレースホル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>
              <a:solidFill>
                <a:srgbClr val="DA1F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302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3685-CD44-4008-A3E1-22FDDEFEA73F}" type="datetime1">
              <a:rPr kumimoji="1" lang="ja-JP" altLang="en-US" smtClean="0"/>
              <a:pPr/>
              <a:t>2017/11/30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3E92-36B1-4C78-A09F-79BFB1A92E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1143000"/>
            <a:ext cx="89154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7132320" y="612648"/>
            <a:ext cx="1037036" cy="457200"/>
          </a:xfrm>
        </p:spPr>
        <p:txBody>
          <a:bodyPr/>
          <a:lstStyle/>
          <a:p>
            <a:fld id="{FA0E8AB2-A9EF-4B2E-AF2E-D06B8142A3AC}" type="datetime1">
              <a:rPr kumimoji="1" lang="ja-JP" altLang="en-US" smtClean="0">
                <a:solidFill>
                  <a:srgbClr val="DA1F28"/>
                </a:solidFill>
              </a:rPr>
              <a:pPr/>
              <a:t>2017/11/30</a:t>
            </a:fld>
            <a:endParaRPr kumimoji="1" lang="ja-JP" altLang="en-US">
              <a:solidFill>
                <a:srgbClr val="DA1F28"/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5695950" y="612648"/>
            <a:ext cx="1436370" cy="457200"/>
          </a:xfrm>
        </p:spPr>
        <p:txBody>
          <a:bodyPr/>
          <a:lstStyle/>
          <a:p>
            <a:endParaRPr kumimoji="1" lang="ja-JP" altLang="en-US">
              <a:solidFill>
                <a:srgbClr val="DA1F28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8855964" y="2272"/>
            <a:ext cx="825500" cy="365760"/>
          </a:xfrm>
        </p:spPr>
        <p:txBody>
          <a:bodyPr/>
          <a:lstStyle/>
          <a:p>
            <a:fld id="{8E4C3E92-36B1-4C78-A09F-79BFB1A92E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04784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0761-6708-4EBE-AA77-792DB4A59DF3}" type="datetime1">
              <a:rPr kumimoji="1" lang="ja-JP" altLang="en-US" smtClean="0">
                <a:solidFill>
                  <a:srgbClr val="DA1F28"/>
                </a:solidFill>
              </a:rPr>
              <a:pPr/>
              <a:t>2017/11/30</a:t>
            </a:fld>
            <a:endParaRPr kumimoji="1" lang="ja-JP" altLang="en-US">
              <a:solidFill>
                <a:srgbClr val="DA1F28"/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DA1F28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3E92-36B1-4C78-A09F-79BFB1A92E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50648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99621" y="1101970"/>
            <a:ext cx="366522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5799621" y="2010727"/>
            <a:ext cx="366522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165100" y="776287"/>
            <a:ext cx="5527548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0024A-7D4F-4253-AF5B-D10B632F2410}" type="datetime1">
              <a:rPr kumimoji="1" lang="ja-JP" altLang="en-US" smtClean="0">
                <a:solidFill>
                  <a:srgbClr val="DA1F28"/>
                </a:solidFill>
              </a:rPr>
              <a:pPr/>
              <a:t>2017/11/30</a:t>
            </a:fld>
            <a:endParaRPr kumimoji="1" lang="ja-JP" altLang="en-US">
              <a:solidFill>
                <a:srgbClr val="DA1F28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DA1F28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3E92-36B1-4C78-A09F-79BFB1A92E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9036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93804" y="1109161"/>
            <a:ext cx="6357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437310" y="1143000"/>
            <a:ext cx="4953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595813" y="3274309"/>
            <a:ext cx="28067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8F64-AEBC-428E-94E2-AE9D9FFA15BB}" type="datetime1">
              <a:rPr kumimoji="1" lang="ja-JP" altLang="en-US" smtClean="0">
                <a:solidFill>
                  <a:srgbClr val="DA1F28"/>
                </a:solidFill>
              </a:rPr>
              <a:pPr/>
              <a:t>2017/11/30</a:t>
            </a:fld>
            <a:endParaRPr kumimoji="1" lang="ja-JP" altLang="en-US">
              <a:solidFill>
                <a:srgbClr val="DA1F28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DA1F28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3E92-36B1-4C78-A09F-79BFB1A92E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5959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08DD-5FD7-438D-9F1D-957A18E64433}" type="datetime1">
              <a:rPr kumimoji="1" lang="ja-JP" altLang="en-US" smtClean="0">
                <a:solidFill>
                  <a:srgbClr val="DA1F28"/>
                </a:solidFill>
              </a:rPr>
              <a:pPr/>
              <a:t>2017/11/30</a:t>
            </a:fld>
            <a:endParaRPr kumimoji="1" lang="ja-JP" altLang="en-US">
              <a:solidFill>
                <a:srgbClr val="DA1F28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DA1F28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3E92-36B1-4C78-A09F-79BFB1A92E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42681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346950" y="1143000"/>
            <a:ext cx="2063750" cy="5486400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1143000"/>
            <a:ext cx="6769100" cy="5486400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A87C-8730-4E06-9C46-16CD893750AD}" type="datetime1">
              <a:rPr kumimoji="1" lang="ja-JP" altLang="en-US" smtClean="0">
                <a:solidFill>
                  <a:srgbClr val="DA1F28"/>
                </a:solidFill>
              </a:rPr>
              <a:pPr/>
              <a:t>2017/11/30</a:t>
            </a:fld>
            <a:endParaRPr kumimoji="1" lang="ja-JP" altLang="en-US">
              <a:solidFill>
                <a:srgbClr val="DA1F28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DA1F28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3E92-36B1-4C78-A09F-79BFB1A92E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92758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7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662">
              <a:solidFill>
                <a:prstClr val="white"/>
              </a:solidFill>
            </a:endParaRPr>
          </a:p>
        </p:txBody>
      </p:sp>
      <p:sp>
        <p:nvSpPr>
          <p:cNvPr id="3" name="正方形/長方形 8"/>
          <p:cNvSpPr/>
          <p:nvPr userDrawn="1"/>
        </p:nvSpPr>
        <p:spPr>
          <a:xfrm>
            <a:off x="0" y="0"/>
            <a:ext cx="9906000" cy="54868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662">
              <a:solidFill>
                <a:prstClr val="white"/>
              </a:solidFill>
            </a:endParaRPr>
          </a:p>
        </p:txBody>
      </p:sp>
      <p:sp>
        <p:nvSpPr>
          <p:cNvPr id="4" name="正方形/長方形 9"/>
          <p:cNvSpPr/>
          <p:nvPr userDrawn="1"/>
        </p:nvSpPr>
        <p:spPr>
          <a:xfrm>
            <a:off x="0" y="6689727"/>
            <a:ext cx="9906000" cy="168275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662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0"/>
          </p:nvPr>
        </p:nvSpPr>
        <p:spPr>
          <a:xfrm>
            <a:off x="7545389" y="6683375"/>
            <a:ext cx="2311400" cy="146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8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2D8F850-CA05-4C94-B1E5-4CB2EF63DDE1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5321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 flipV="1">
            <a:off x="5861031" y="3810001"/>
            <a:ext cx="4044971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 flipV="1">
            <a:off x="5861051" y="3897010"/>
            <a:ext cx="404495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 flipV="1">
            <a:off x="5861051" y="4115167"/>
            <a:ext cx="404495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6" name="正方形/長方形 25"/>
          <p:cNvSpPr/>
          <p:nvPr/>
        </p:nvSpPr>
        <p:spPr>
          <a:xfrm flipV="1">
            <a:off x="5861050" y="4164403"/>
            <a:ext cx="212979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7" name="正方形/長方形 26"/>
          <p:cNvSpPr/>
          <p:nvPr/>
        </p:nvSpPr>
        <p:spPr>
          <a:xfrm flipV="1">
            <a:off x="5861050" y="4199572"/>
            <a:ext cx="212979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 useBgFill="1">
        <p:nvSpPr>
          <p:cNvPr id="30" name="角丸四角形 29"/>
          <p:cNvSpPr/>
          <p:nvPr/>
        </p:nvSpPr>
        <p:spPr bwMode="white">
          <a:xfrm>
            <a:off x="5861050" y="3962400"/>
            <a:ext cx="331851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 useBgFill="1">
        <p:nvSpPr>
          <p:cNvPr id="31" name="角丸四角形 30"/>
          <p:cNvSpPr/>
          <p:nvPr/>
        </p:nvSpPr>
        <p:spPr bwMode="white">
          <a:xfrm>
            <a:off x="7991216" y="4060983"/>
            <a:ext cx="173355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" y="3649662"/>
            <a:ext cx="9906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" y="3675528"/>
            <a:ext cx="9906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 flipV="1">
            <a:off x="6948555" y="3643090"/>
            <a:ext cx="2957446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0" y="0"/>
            <a:ext cx="9906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8" name="タイトル 7"/>
          <p:cNvSpPr>
            <a:spLocks noGrp="1"/>
          </p:cNvSpPr>
          <p:nvPr>
            <p:ph type="ctrTitle" hasCustomPrompt="1"/>
          </p:nvPr>
        </p:nvSpPr>
        <p:spPr>
          <a:xfrm>
            <a:off x="495300" y="2401888"/>
            <a:ext cx="916305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ja-JP" altLang="en-US" dirty="0" smtClean="0"/>
              <a:t>汎アジア 各国情報</a:t>
            </a:r>
            <a:endParaRPr kumimoji="0" lang="en-US" dirty="0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 hasCustomPrompt="1"/>
          </p:nvPr>
        </p:nvSpPr>
        <p:spPr>
          <a:xfrm>
            <a:off x="495300" y="3899938"/>
            <a:ext cx="5365750" cy="1752600"/>
          </a:xfrm>
        </p:spPr>
        <p:txBody>
          <a:bodyPr>
            <a:noAutofit/>
          </a:bodyPr>
          <a:lstStyle>
            <a:lvl1pPr marL="64008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dirty="0" smtClean="0"/>
              <a:t>・</a:t>
            </a:r>
            <a:r>
              <a:rPr kumimoji="0" lang="en-US" altLang="ja-JP" dirty="0" smtClean="0"/>
              <a:t>THAILAND</a:t>
            </a:r>
          </a:p>
          <a:p>
            <a:r>
              <a:rPr kumimoji="0" lang="ja-JP" altLang="en-US" dirty="0" smtClean="0"/>
              <a:t>・</a:t>
            </a:r>
            <a:r>
              <a:rPr kumimoji="0" lang="en-US" altLang="ja-JP" dirty="0" smtClean="0"/>
              <a:t>VIETNAM</a:t>
            </a:r>
          </a:p>
          <a:p>
            <a:r>
              <a:rPr kumimoji="0" lang="ja-JP" altLang="en-US" dirty="0" smtClean="0"/>
              <a:t>・</a:t>
            </a:r>
            <a:r>
              <a:rPr kumimoji="0" lang="en-US" altLang="ja-JP" dirty="0" smtClean="0"/>
              <a:t>INDONESIA</a:t>
            </a:r>
          </a:p>
          <a:p>
            <a:r>
              <a:rPr kumimoji="0" lang="ja-JP" altLang="en-US" dirty="0" smtClean="0"/>
              <a:t>・</a:t>
            </a:r>
            <a:r>
              <a:rPr kumimoji="0" lang="en-US" altLang="ja-JP" dirty="0" smtClean="0"/>
              <a:t>MALAYSIA</a:t>
            </a:r>
          </a:p>
          <a:p>
            <a:r>
              <a:rPr kumimoji="0" lang="ja-JP" altLang="en-US" dirty="0" smtClean="0"/>
              <a:t>・</a:t>
            </a:r>
            <a:r>
              <a:rPr kumimoji="0" lang="en-US" altLang="ja-JP" dirty="0" smtClean="0"/>
              <a:t>SINGAPORE</a:t>
            </a:r>
          </a:p>
          <a:p>
            <a:r>
              <a:rPr kumimoji="0" lang="ja-JP" altLang="en-US" dirty="0" smtClean="0"/>
              <a:t>・</a:t>
            </a:r>
            <a:r>
              <a:rPr kumimoji="0" lang="en-US" altLang="ja-JP" dirty="0" smtClean="0"/>
              <a:t>CAMBODIA</a:t>
            </a:r>
          </a:p>
          <a:p>
            <a:r>
              <a:rPr kumimoji="0" lang="ja-JP" altLang="en-US" dirty="0" smtClean="0"/>
              <a:t>・</a:t>
            </a:r>
            <a:r>
              <a:rPr kumimoji="0" lang="en-US" altLang="ja-JP" dirty="0" smtClean="0"/>
              <a:t>INDIA</a:t>
            </a:r>
            <a:endParaRPr kumimoji="0" lang="en-US" dirty="0"/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>
          <a:xfrm>
            <a:off x="7264400" y="4206240"/>
            <a:ext cx="1040130" cy="457200"/>
          </a:xfrm>
        </p:spPr>
        <p:txBody>
          <a:bodyPr/>
          <a:lstStyle>
            <a:lvl1pPr>
              <a:defRPr sz="1200"/>
            </a:lvl1pPr>
          </a:lstStyle>
          <a:p>
            <a:fld id="{07573ED5-582A-4361-909A-586644991D82}" type="datetime1">
              <a:rPr kumimoji="1" lang="ja-JP" altLang="en-US" smtClean="0">
                <a:solidFill>
                  <a:srgbClr val="DA1F28"/>
                </a:solidFill>
              </a:rPr>
              <a:pPr/>
              <a:t>2017/11/30</a:t>
            </a:fld>
            <a:endParaRPr kumimoji="1" lang="ja-JP" altLang="en-US" dirty="0">
              <a:solidFill>
                <a:srgbClr val="DA1F28"/>
              </a:solidFill>
            </a:endParaRPr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>
          <a:xfrm>
            <a:off x="5861050" y="4205288"/>
            <a:ext cx="1403350" cy="457200"/>
          </a:xfrm>
        </p:spPr>
        <p:txBody>
          <a:bodyPr/>
          <a:lstStyle/>
          <a:p>
            <a:endParaRPr kumimoji="1" lang="ja-JP" altLang="en-US" dirty="0">
              <a:solidFill>
                <a:srgbClr val="DA1F28"/>
              </a:solidFill>
            </a:endParaRPr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>
          <a:xfrm>
            <a:off x="9013429" y="1136"/>
            <a:ext cx="810021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E4C3E92-36B1-4C78-A09F-79BFB1A92E70}" type="slidenum">
              <a:rPr kumimoji="1" lang="ja-JP" altLang="en-US" smtClean="0">
                <a:solidFill>
                  <a:prstClr val="white"/>
                </a:solidFill>
              </a:rPr>
              <a:pPr/>
              <a:t>‹#›</a:t>
            </a:fld>
            <a:endParaRPr kumimoji="1"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0225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3685-CD44-4008-A3E1-22FDDEFEA73F}" type="datetime1">
              <a:rPr kumimoji="1" lang="ja-JP" altLang="en-US" smtClean="0">
                <a:solidFill>
                  <a:srgbClr val="DA1F28"/>
                </a:solidFill>
              </a:rPr>
              <a:pPr/>
              <a:t>2017/11/30</a:t>
            </a:fld>
            <a:endParaRPr kumimoji="1" lang="ja-JP" altLang="en-US">
              <a:solidFill>
                <a:srgbClr val="DA1F28"/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DA1F28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3E92-36B1-4C78-A09F-79BFB1A92E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05565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5033-0682-4F27-81A1-11A9BA94766F}" type="datetime1">
              <a:rPr kumimoji="1" lang="ja-JP" altLang="en-US" smtClean="0">
                <a:solidFill>
                  <a:srgbClr val="DA1F28"/>
                </a:solidFill>
              </a:rPr>
              <a:pPr/>
              <a:t>2017/11/30</a:t>
            </a:fld>
            <a:endParaRPr kumimoji="1" lang="ja-JP" altLang="en-US">
              <a:solidFill>
                <a:srgbClr val="DA1F28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DA1F28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3E92-36B1-4C78-A09F-79BFB1A92E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403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5033-0682-4F27-81A1-11A9BA94766F}" type="datetime1">
              <a:rPr kumimoji="1" lang="ja-JP" altLang="en-US" smtClean="0"/>
              <a:pPr/>
              <a:t>2017/11/30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3E92-36B1-4C78-A09F-79BFB1A92E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1981201"/>
            <a:ext cx="84201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3367088"/>
            <a:ext cx="84201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295E-3742-42A0-9120-188F53EAAA29}" type="datetime1">
              <a:rPr kumimoji="1" lang="ja-JP" altLang="en-US" smtClean="0">
                <a:solidFill>
                  <a:srgbClr val="DA1F28"/>
                </a:solidFill>
              </a:rPr>
              <a:pPr/>
              <a:t>2017/11/30</a:t>
            </a:fld>
            <a:endParaRPr kumimoji="1" lang="ja-JP" altLang="en-US">
              <a:solidFill>
                <a:srgbClr val="DA1F28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DA1F28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3E92-36B1-4C78-A09F-79BFB1A92E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34119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2249425"/>
            <a:ext cx="437515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2249425"/>
            <a:ext cx="437515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86E2-01BC-47B3-9A42-0BDBB1718EA1}" type="datetime1">
              <a:rPr kumimoji="1" lang="ja-JP" altLang="en-US" smtClean="0">
                <a:solidFill>
                  <a:srgbClr val="DA1F28"/>
                </a:solidFill>
              </a:rPr>
              <a:pPr/>
              <a:t>2017/11/30</a:t>
            </a:fld>
            <a:endParaRPr kumimoji="1" lang="ja-JP" altLang="en-US">
              <a:solidFill>
                <a:srgbClr val="DA1F28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DA1F28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3E92-36B1-4C78-A09F-79BFB1A92E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16210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2750" y="1143000"/>
            <a:ext cx="90805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12750" y="2244970"/>
            <a:ext cx="4378452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5114661" y="2244970"/>
            <a:ext cx="4378590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12750" y="2708519"/>
            <a:ext cx="4378452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111496" y="2708519"/>
            <a:ext cx="4378590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6" name="日付プレースホル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AD51D5F-9D2D-4547-974B-4181A5528C63}" type="datetime1">
              <a:rPr kumimoji="1" lang="ja-JP" altLang="en-US" smtClean="0">
                <a:solidFill>
                  <a:srgbClr val="DA1F28"/>
                </a:solidFill>
              </a:rPr>
              <a:pPr/>
              <a:t>2017/11/30</a:t>
            </a:fld>
            <a:endParaRPr kumimoji="1" lang="ja-JP" altLang="en-US">
              <a:solidFill>
                <a:srgbClr val="DA1F28"/>
              </a:solidFill>
            </a:endParaRPr>
          </a:p>
        </p:txBody>
      </p:sp>
      <p:sp>
        <p:nvSpPr>
          <p:cNvPr id="27" name="スライド番号プレースホル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E4C3E92-36B1-4C78-A09F-79BFB1A92E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8" name="フッター プレースホル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>
              <a:solidFill>
                <a:srgbClr val="DA1F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6048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1143000"/>
            <a:ext cx="89154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7132320" y="612648"/>
            <a:ext cx="1037036" cy="457200"/>
          </a:xfrm>
        </p:spPr>
        <p:txBody>
          <a:bodyPr/>
          <a:lstStyle/>
          <a:p>
            <a:fld id="{FA0E8AB2-A9EF-4B2E-AF2E-D06B8142A3AC}" type="datetime1">
              <a:rPr kumimoji="1" lang="ja-JP" altLang="en-US" smtClean="0">
                <a:solidFill>
                  <a:srgbClr val="DA1F28"/>
                </a:solidFill>
              </a:rPr>
              <a:pPr/>
              <a:t>2017/11/30</a:t>
            </a:fld>
            <a:endParaRPr kumimoji="1" lang="ja-JP" altLang="en-US">
              <a:solidFill>
                <a:srgbClr val="DA1F28"/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5695950" y="612648"/>
            <a:ext cx="1436370" cy="457200"/>
          </a:xfrm>
        </p:spPr>
        <p:txBody>
          <a:bodyPr/>
          <a:lstStyle/>
          <a:p>
            <a:endParaRPr kumimoji="1" lang="ja-JP" altLang="en-US">
              <a:solidFill>
                <a:srgbClr val="DA1F28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8855964" y="2272"/>
            <a:ext cx="825500" cy="365760"/>
          </a:xfrm>
        </p:spPr>
        <p:txBody>
          <a:bodyPr/>
          <a:lstStyle/>
          <a:p>
            <a:fld id="{8E4C3E92-36B1-4C78-A09F-79BFB1A92E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18180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0761-6708-4EBE-AA77-792DB4A59DF3}" type="datetime1">
              <a:rPr kumimoji="1" lang="ja-JP" altLang="en-US" smtClean="0">
                <a:solidFill>
                  <a:srgbClr val="DA1F28"/>
                </a:solidFill>
              </a:rPr>
              <a:pPr/>
              <a:t>2017/11/30</a:t>
            </a:fld>
            <a:endParaRPr kumimoji="1" lang="ja-JP" altLang="en-US">
              <a:solidFill>
                <a:srgbClr val="DA1F28"/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DA1F28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3E92-36B1-4C78-A09F-79BFB1A92E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42166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99621" y="1101970"/>
            <a:ext cx="366522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5799621" y="2010727"/>
            <a:ext cx="366522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165100" y="776287"/>
            <a:ext cx="5527548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0024A-7D4F-4253-AF5B-D10B632F2410}" type="datetime1">
              <a:rPr kumimoji="1" lang="ja-JP" altLang="en-US" smtClean="0">
                <a:solidFill>
                  <a:srgbClr val="DA1F28"/>
                </a:solidFill>
              </a:rPr>
              <a:pPr/>
              <a:t>2017/11/30</a:t>
            </a:fld>
            <a:endParaRPr kumimoji="1" lang="ja-JP" altLang="en-US">
              <a:solidFill>
                <a:srgbClr val="DA1F28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DA1F28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3E92-36B1-4C78-A09F-79BFB1A92E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8079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93804" y="1109161"/>
            <a:ext cx="6357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437310" y="1143000"/>
            <a:ext cx="4953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595813" y="3274309"/>
            <a:ext cx="28067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8F64-AEBC-428E-94E2-AE9D9FFA15BB}" type="datetime1">
              <a:rPr kumimoji="1" lang="ja-JP" altLang="en-US" smtClean="0">
                <a:solidFill>
                  <a:srgbClr val="DA1F28"/>
                </a:solidFill>
              </a:rPr>
              <a:pPr/>
              <a:t>2017/11/30</a:t>
            </a:fld>
            <a:endParaRPr kumimoji="1" lang="ja-JP" altLang="en-US">
              <a:solidFill>
                <a:srgbClr val="DA1F28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DA1F28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3E92-36B1-4C78-A09F-79BFB1A92E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24965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08DD-5FD7-438D-9F1D-957A18E64433}" type="datetime1">
              <a:rPr kumimoji="1" lang="ja-JP" altLang="en-US" smtClean="0">
                <a:solidFill>
                  <a:srgbClr val="DA1F28"/>
                </a:solidFill>
              </a:rPr>
              <a:pPr/>
              <a:t>2017/11/30</a:t>
            </a:fld>
            <a:endParaRPr kumimoji="1" lang="ja-JP" altLang="en-US">
              <a:solidFill>
                <a:srgbClr val="DA1F28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DA1F28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3E92-36B1-4C78-A09F-79BFB1A92E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78702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346950" y="1143000"/>
            <a:ext cx="2063750" cy="5486400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1143000"/>
            <a:ext cx="6769100" cy="5486400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A87C-8730-4E06-9C46-16CD893750AD}" type="datetime1">
              <a:rPr kumimoji="1" lang="ja-JP" altLang="en-US" smtClean="0">
                <a:solidFill>
                  <a:srgbClr val="DA1F28"/>
                </a:solidFill>
              </a:rPr>
              <a:pPr/>
              <a:t>2017/11/30</a:t>
            </a:fld>
            <a:endParaRPr kumimoji="1" lang="ja-JP" altLang="en-US">
              <a:solidFill>
                <a:srgbClr val="DA1F28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DA1F28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3E92-36B1-4C78-A09F-79BFB1A92E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80318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7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662">
              <a:solidFill>
                <a:prstClr val="white"/>
              </a:solidFill>
            </a:endParaRPr>
          </a:p>
        </p:txBody>
      </p:sp>
      <p:sp>
        <p:nvSpPr>
          <p:cNvPr id="3" name="正方形/長方形 8"/>
          <p:cNvSpPr/>
          <p:nvPr userDrawn="1"/>
        </p:nvSpPr>
        <p:spPr>
          <a:xfrm>
            <a:off x="0" y="0"/>
            <a:ext cx="9906000" cy="54868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662">
              <a:solidFill>
                <a:prstClr val="white"/>
              </a:solidFill>
            </a:endParaRPr>
          </a:p>
        </p:txBody>
      </p:sp>
      <p:sp>
        <p:nvSpPr>
          <p:cNvPr id="4" name="正方形/長方形 9"/>
          <p:cNvSpPr/>
          <p:nvPr userDrawn="1"/>
        </p:nvSpPr>
        <p:spPr>
          <a:xfrm>
            <a:off x="0" y="6689727"/>
            <a:ext cx="9906000" cy="168275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662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0"/>
          </p:nvPr>
        </p:nvSpPr>
        <p:spPr>
          <a:xfrm>
            <a:off x="7545389" y="6683375"/>
            <a:ext cx="2311400" cy="146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8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2D8F850-CA05-4C94-B1E5-4CB2EF63DDE1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186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1981201"/>
            <a:ext cx="84201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3367088"/>
            <a:ext cx="84201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295E-3742-42A0-9120-188F53EAAA29}" type="datetime1">
              <a:rPr kumimoji="1" lang="ja-JP" altLang="en-US" smtClean="0"/>
              <a:pPr/>
              <a:t>2017/11/30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3E92-36B1-4C78-A09F-79BFB1A92E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2249425"/>
            <a:ext cx="437515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2249425"/>
            <a:ext cx="437515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86E2-01BC-47B3-9A42-0BDBB1718EA1}" type="datetime1">
              <a:rPr kumimoji="1" lang="ja-JP" altLang="en-US" smtClean="0"/>
              <a:pPr/>
              <a:t>2017/11/30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3E92-36B1-4C78-A09F-79BFB1A92E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2750" y="1143000"/>
            <a:ext cx="90805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12750" y="2244970"/>
            <a:ext cx="4378452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5114661" y="2244970"/>
            <a:ext cx="4378590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12750" y="2708519"/>
            <a:ext cx="4378452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111496" y="2708519"/>
            <a:ext cx="4378590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6" name="日付プレースホル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AD51D5F-9D2D-4547-974B-4181A5528C63}" type="datetime1">
              <a:rPr kumimoji="1" lang="ja-JP" altLang="en-US" smtClean="0"/>
              <a:pPr/>
              <a:t>2017/11/30</a:t>
            </a:fld>
            <a:endParaRPr kumimoji="1" lang="ja-JP" altLang="en-US"/>
          </a:p>
        </p:txBody>
      </p:sp>
      <p:sp>
        <p:nvSpPr>
          <p:cNvPr id="27" name="スライド番号プレースホル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E4C3E92-36B1-4C78-A09F-79BFB1A92E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8" name="フッター プレースホル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1143000"/>
            <a:ext cx="89154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7132320" y="612648"/>
            <a:ext cx="1037036" cy="457200"/>
          </a:xfrm>
        </p:spPr>
        <p:txBody>
          <a:bodyPr/>
          <a:lstStyle/>
          <a:p>
            <a:fld id="{FA0E8AB2-A9EF-4B2E-AF2E-D06B8142A3AC}" type="datetime1">
              <a:rPr kumimoji="1" lang="ja-JP" altLang="en-US" smtClean="0"/>
              <a:pPr/>
              <a:t>2017/11/30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5695950" y="612648"/>
            <a:ext cx="1436370" cy="4572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8855964" y="2272"/>
            <a:ext cx="825500" cy="365760"/>
          </a:xfrm>
        </p:spPr>
        <p:txBody>
          <a:bodyPr/>
          <a:lstStyle/>
          <a:p>
            <a:fld id="{8E4C3E92-36B1-4C78-A09F-79BFB1A92E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0761-6708-4EBE-AA77-792DB4A59DF3}" type="datetime1">
              <a:rPr kumimoji="1" lang="ja-JP" altLang="en-US" smtClean="0"/>
              <a:pPr/>
              <a:t>2017/11/30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3E92-36B1-4C78-A09F-79BFB1A92E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99621" y="1101970"/>
            <a:ext cx="366522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5799621" y="2010727"/>
            <a:ext cx="366522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165100" y="776287"/>
            <a:ext cx="5527548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0024A-7D4F-4253-AF5B-D10B632F2410}" type="datetime1">
              <a:rPr kumimoji="1" lang="ja-JP" altLang="en-US" smtClean="0"/>
              <a:pPr/>
              <a:t>2017/11/30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3E92-36B1-4C78-A09F-79BFB1A92E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/>
          <p:cNvSpPr/>
          <p:nvPr/>
        </p:nvSpPr>
        <p:spPr>
          <a:xfrm>
            <a:off x="1" y="366819"/>
            <a:ext cx="9906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正方形/長方形 28"/>
          <p:cNvSpPr/>
          <p:nvPr/>
        </p:nvSpPr>
        <p:spPr>
          <a:xfrm>
            <a:off x="0" y="-1"/>
            <a:ext cx="9906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正方形/長方形 29"/>
          <p:cNvSpPr/>
          <p:nvPr/>
        </p:nvSpPr>
        <p:spPr>
          <a:xfrm>
            <a:off x="1" y="308277"/>
            <a:ext cx="9906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正方形/長方形 30"/>
          <p:cNvSpPr/>
          <p:nvPr/>
        </p:nvSpPr>
        <p:spPr>
          <a:xfrm flipV="1">
            <a:off x="5861031" y="360247"/>
            <a:ext cx="4044971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正方形/長方形 31"/>
          <p:cNvSpPr/>
          <p:nvPr/>
        </p:nvSpPr>
        <p:spPr>
          <a:xfrm flipV="1">
            <a:off x="5861051" y="440113"/>
            <a:ext cx="404495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角丸四角形 32"/>
          <p:cNvSpPr/>
          <p:nvPr/>
        </p:nvSpPr>
        <p:spPr bwMode="white">
          <a:xfrm>
            <a:off x="5857951" y="497504"/>
            <a:ext cx="331851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角丸四角形 33"/>
          <p:cNvSpPr/>
          <p:nvPr/>
        </p:nvSpPr>
        <p:spPr bwMode="white">
          <a:xfrm>
            <a:off x="7988117" y="588943"/>
            <a:ext cx="173355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正方形/長方形 34"/>
          <p:cNvSpPr/>
          <p:nvPr/>
        </p:nvSpPr>
        <p:spPr bwMode="invGray">
          <a:xfrm>
            <a:off x="9842047" y="-2001"/>
            <a:ext cx="62428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正方形/長方形 35"/>
          <p:cNvSpPr/>
          <p:nvPr/>
        </p:nvSpPr>
        <p:spPr bwMode="invGray">
          <a:xfrm>
            <a:off x="9798188" y="-2001"/>
            <a:ext cx="29718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正方形/長方形 36"/>
          <p:cNvSpPr/>
          <p:nvPr/>
        </p:nvSpPr>
        <p:spPr bwMode="invGray">
          <a:xfrm>
            <a:off x="9777547" y="-2001"/>
            <a:ext cx="9906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正方形/長方形 37"/>
          <p:cNvSpPr/>
          <p:nvPr/>
        </p:nvSpPr>
        <p:spPr bwMode="invGray">
          <a:xfrm>
            <a:off x="9723375" y="-2001"/>
            <a:ext cx="29718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正方形/長方形 38"/>
          <p:cNvSpPr/>
          <p:nvPr/>
        </p:nvSpPr>
        <p:spPr bwMode="invGray">
          <a:xfrm>
            <a:off x="9658650" y="380"/>
            <a:ext cx="59436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正方形/長方形 39"/>
          <p:cNvSpPr/>
          <p:nvPr/>
        </p:nvSpPr>
        <p:spPr bwMode="invGray">
          <a:xfrm>
            <a:off x="9612931" y="380"/>
            <a:ext cx="9906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495300" y="1143000"/>
            <a:ext cx="89154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495300" y="2249424"/>
            <a:ext cx="89154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7135414" y="612648"/>
            <a:ext cx="1037036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A7E02D-E49B-429F-A23C-FCC9F3FFA69C}" type="datetime1">
              <a:rPr kumimoji="1" lang="ja-JP" altLang="en-US" smtClean="0"/>
              <a:pPr/>
              <a:t>2017/11/30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5695950" y="612648"/>
            <a:ext cx="143637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8855964" y="2272"/>
            <a:ext cx="8255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E4C3E92-36B1-4C78-A09F-79BFB1A92E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3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1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1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1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1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1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1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/>
          <p:cNvSpPr/>
          <p:nvPr/>
        </p:nvSpPr>
        <p:spPr>
          <a:xfrm>
            <a:off x="1" y="366819"/>
            <a:ext cx="9906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0" y="-1"/>
            <a:ext cx="9906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" y="308277"/>
            <a:ext cx="9906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 flipV="1">
            <a:off x="5861031" y="360247"/>
            <a:ext cx="4044971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2" name="正方形/長方形 31"/>
          <p:cNvSpPr/>
          <p:nvPr/>
        </p:nvSpPr>
        <p:spPr>
          <a:xfrm flipV="1">
            <a:off x="5861051" y="440113"/>
            <a:ext cx="404495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 useBgFill="1">
        <p:nvSpPr>
          <p:cNvPr id="33" name="角丸四角形 32"/>
          <p:cNvSpPr/>
          <p:nvPr/>
        </p:nvSpPr>
        <p:spPr bwMode="white">
          <a:xfrm>
            <a:off x="5857951" y="497504"/>
            <a:ext cx="331851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 useBgFill="1">
        <p:nvSpPr>
          <p:cNvPr id="34" name="角丸四角形 33"/>
          <p:cNvSpPr/>
          <p:nvPr/>
        </p:nvSpPr>
        <p:spPr bwMode="white">
          <a:xfrm>
            <a:off x="7988117" y="588943"/>
            <a:ext cx="173355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5" name="正方形/長方形 34"/>
          <p:cNvSpPr/>
          <p:nvPr/>
        </p:nvSpPr>
        <p:spPr bwMode="invGray">
          <a:xfrm>
            <a:off x="9842047" y="-2001"/>
            <a:ext cx="62428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6" name="正方形/長方形 35"/>
          <p:cNvSpPr/>
          <p:nvPr/>
        </p:nvSpPr>
        <p:spPr bwMode="invGray">
          <a:xfrm>
            <a:off x="9798188" y="-2001"/>
            <a:ext cx="29718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7" name="正方形/長方形 36"/>
          <p:cNvSpPr/>
          <p:nvPr/>
        </p:nvSpPr>
        <p:spPr bwMode="invGray">
          <a:xfrm>
            <a:off x="9777547" y="-2001"/>
            <a:ext cx="9906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8" name="正方形/長方形 37"/>
          <p:cNvSpPr/>
          <p:nvPr/>
        </p:nvSpPr>
        <p:spPr bwMode="invGray">
          <a:xfrm>
            <a:off x="9723375" y="-2001"/>
            <a:ext cx="29718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9" name="正方形/長方形 38"/>
          <p:cNvSpPr/>
          <p:nvPr/>
        </p:nvSpPr>
        <p:spPr bwMode="invGray">
          <a:xfrm>
            <a:off x="9658650" y="380"/>
            <a:ext cx="59436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40" name="正方形/長方形 39"/>
          <p:cNvSpPr/>
          <p:nvPr/>
        </p:nvSpPr>
        <p:spPr bwMode="invGray">
          <a:xfrm>
            <a:off x="9612931" y="380"/>
            <a:ext cx="9906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495300" y="1143000"/>
            <a:ext cx="89154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495300" y="2249424"/>
            <a:ext cx="89154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7135414" y="612648"/>
            <a:ext cx="1037036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A7E02D-E49B-429F-A23C-FCC9F3FFA69C}" type="datetime1">
              <a:rPr kumimoji="1" lang="ja-JP" altLang="en-US" smtClean="0">
                <a:solidFill>
                  <a:srgbClr val="DA1F28"/>
                </a:solidFill>
              </a:rPr>
              <a:pPr/>
              <a:t>2017/11/30</a:t>
            </a:fld>
            <a:endParaRPr kumimoji="1" lang="ja-JP" altLang="en-US">
              <a:solidFill>
                <a:srgbClr val="DA1F28"/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5695950" y="612648"/>
            <a:ext cx="143637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kumimoji="1" lang="ja-JP" altLang="en-US">
              <a:solidFill>
                <a:srgbClr val="DA1F28"/>
              </a:solidFill>
            </a:endParaRPr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8855964" y="2272"/>
            <a:ext cx="8255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E4C3E92-36B1-4C78-A09F-79BFB1A92E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509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1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1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1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1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1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1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/>
          <p:cNvSpPr/>
          <p:nvPr/>
        </p:nvSpPr>
        <p:spPr>
          <a:xfrm>
            <a:off x="1" y="366819"/>
            <a:ext cx="9906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0" y="-1"/>
            <a:ext cx="9906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" y="308277"/>
            <a:ext cx="9906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 flipV="1">
            <a:off x="5861031" y="360247"/>
            <a:ext cx="4044971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2" name="正方形/長方形 31"/>
          <p:cNvSpPr/>
          <p:nvPr/>
        </p:nvSpPr>
        <p:spPr>
          <a:xfrm flipV="1">
            <a:off x="5861051" y="440113"/>
            <a:ext cx="404495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 useBgFill="1">
        <p:nvSpPr>
          <p:cNvPr id="33" name="角丸四角形 32"/>
          <p:cNvSpPr/>
          <p:nvPr/>
        </p:nvSpPr>
        <p:spPr bwMode="white">
          <a:xfrm>
            <a:off x="5857951" y="497504"/>
            <a:ext cx="331851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 useBgFill="1">
        <p:nvSpPr>
          <p:cNvPr id="34" name="角丸四角形 33"/>
          <p:cNvSpPr/>
          <p:nvPr/>
        </p:nvSpPr>
        <p:spPr bwMode="white">
          <a:xfrm>
            <a:off x="7988117" y="588943"/>
            <a:ext cx="173355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5" name="正方形/長方形 34"/>
          <p:cNvSpPr/>
          <p:nvPr/>
        </p:nvSpPr>
        <p:spPr bwMode="invGray">
          <a:xfrm>
            <a:off x="9842047" y="-2001"/>
            <a:ext cx="62428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6" name="正方形/長方形 35"/>
          <p:cNvSpPr/>
          <p:nvPr/>
        </p:nvSpPr>
        <p:spPr bwMode="invGray">
          <a:xfrm>
            <a:off x="9798188" y="-2001"/>
            <a:ext cx="29718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7" name="正方形/長方形 36"/>
          <p:cNvSpPr/>
          <p:nvPr/>
        </p:nvSpPr>
        <p:spPr bwMode="invGray">
          <a:xfrm>
            <a:off x="9777547" y="-2001"/>
            <a:ext cx="9906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8" name="正方形/長方形 37"/>
          <p:cNvSpPr/>
          <p:nvPr/>
        </p:nvSpPr>
        <p:spPr bwMode="invGray">
          <a:xfrm>
            <a:off x="9723375" y="-2001"/>
            <a:ext cx="29718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9" name="正方形/長方形 38"/>
          <p:cNvSpPr/>
          <p:nvPr/>
        </p:nvSpPr>
        <p:spPr bwMode="invGray">
          <a:xfrm>
            <a:off x="9658650" y="380"/>
            <a:ext cx="59436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40" name="正方形/長方形 39"/>
          <p:cNvSpPr/>
          <p:nvPr/>
        </p:nvSpPr>
        <p:spPr bwMode="invGray">
          <a:xfrm>
            <a:off x="9612931" y="380"/>
            <a:ext cx="9906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495300" y="1143000"/>
            <a:ext cx="89154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495300" y="2249424"/>
            <a:ext cx="89154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7135414" y="612648"/>
            <a:ext cx="1037036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A7E02D-E49B-429F-A23C-FCC9F3FFA69C}" type="datetime1">
              <a:rPr kumimoji="1" lang="ja-JP" altLang="en-US" smtClean="0">
                <a:solidFill>
                  <a:srgbClr val="DA1F28"/>
                </a:solidFill>
              </a:rPr>
              <a:pPr/>
              <a:t>2017/11/30</a:t>
            </a:fld>
            <a:endParaRPr kumimoji="1" lang="ja-JP" altLang="en-US">
              <a:solidFill>
                <a:srgbClr val="DA1F28"/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5695950" y="612648"/>
            <a:ext cx="143637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kumimoji="1" lang="ja-JP" altLang="en-US">
              <a:solidFill>
                <a:srgbClr val="DA1F28"/>
              </a:solidFill>
            </a:endParaRPr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8855964" y="2272"/>
            <a:ext cx="8255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E4C3E92-36B1-4C78-A09F-79BFB1A92E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951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1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1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1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1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1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1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11" Type="http://schemas.openxmlformats.org/officeDocument/2006/relationships/image" Target="../media/image46.jpe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jpeg"/><Relationship Id="rId18" Type="http://schemas.openxmlformats.org/officeDocument/2006/relationships/image" Target="../media/image78.png"/><Relationship Id="rId26" Type="http://schemas.openxmlformats.org/officeDocument/2006/relationships/image" Target="../media/image86.png"/><Relationship Id="rId3" Type="http://schemas.openxmlformats.org/officeDocument/2006/relationships/image" Target="../media/image63.jpeg"/><Relationship Id="rId21" Type="http://schemas.openxmlformats.org/officeDocument/2006/relationships/image" Target="../media/image81.png"/><Relationship Id="rId7" Type="http://schemas.openxmlformats.org/officeDocument/2006/relationships/image" Target="../media/image67.jpe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5" Type="http://schemas.openxmlformats.org/officeDocument/2006/relationships/image" Target="../media/image85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76.jpeg"/><Relationship Id="rId20" Type="http://schemas.openxmlformats.org/officeDocument/2006/relationships/image" Target="../media/image80.png"/><Relationship Id="rId29" Type="http://schemas.openxmlformats.org/officeDocument/2006/relationships/image" Target="../media/image8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png"/><Relationship Id="rId11" Type="http://schemas.openxmlformats.org/officeDocument/2006/relationships/image" Target="../media/image71.jpeg"/><Relationship Id="rId24" Type="http://schemas.openxmlformats.org/officeDocument/2006/relationships/image" Target="../media/image84.png"/><Relationship Id="rId5" Type="http://schemas.openxmlformats.org/officeDocument/2006/relationships/image" Target="../media/image65.jpeg"/><Relationship Id="rId15" Type="http://schemas.openxmlformats.org/officeDocument/2006/relationships/image" Target="../media/image75.jpeg"/><Relationship Id="rId23" Type="http://schemas.openxmlformats.org/officeDocument/2006/relationships/image" Target="../media/image83.png"/><Relationship Id="rId28" Type="http://schemas.openxmlformats.org/officeDocument/2006/relationships/image" Target="../media/image88.png"/><Relationship Id="rId10" Type="http://schemas.openxmlformats.org/officeDocument/2006/relationships/image" Target="../media/image70.png"/><Relationship Id="rId19" Type="http://schemas.openxmlformats.org/officeDocument/2006/relationships/image" Target="../media/image79.png"/><Relationship Id="rId4" Type="http://schemas.openxmlformats.org/officeDocument/2006/relationships/image" Target="../media/image64.jpeg"/><Relationship Id="rId9" Type="http://schemas.openxmlformats.org/officeDocument/2006/relationships/image" Target="../media/image69.jpeg"/><Relationship Id="rId14" Type="http://schemas.openxmlformats.org/officeDocument/2006/relationships/image" Target="../media/image74.jpeg"/><Relationship Id="rId22" Type="http://schemas.openxmlformats.org/officeDocument/2006/relationships/image" Target="../media/image82.png"/><Relationship Id="rId27" Type="http://schemas.openxmlformats.org/officeDocument/2006/relationships/image" Target="../media/image8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13" Type="http://schemas.openxmlformats.org/officeDocument/2006/relationships/image" Target="../media/image104.emf"/><Relationship Id="rId18" Type="http://schemas.openxmlformats.org/officeDocument/2006/relationships/image" Target="../media/image109.png"/><Relationship Id="rId3" Type="http://schemas.openxmlformats.org/officeDocument/2006/relationships/image" Target="../media/image94.png"/><Relationship Id="rId21" Type="http://schemas.openxmlformats.org/officeDocument/2006/relationships/image" Target="../media/image112.png"/><Relationship Id="rId7" Type="http://schemas.openxmlformats.org/officeDocument/2006/relationships/image" Target="../media/image98.jpeg"/><Relationship Id="rId12" Type="http://schemas.openxmlformats.org/officeDocument/2006/relationships/image" Target="../media/image103.png"/><Relationship Id="rId17" Type="http://schemas.openxmlformats.org/officeDocument/2006/relationships/image" Target="../media/image108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107.jpeg"/><Relationship Id="rId20" Type="http://schemas.openxmlformats.org/officeDocument/2006/relationships/image" Target="../media/image1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7.png"/><Relationship Id="rId11" Type="http://schemas.openxmlformats.org/officeDocument/2006/relationships/image" Target="../media/image102.jpeg"/><Relationship Id="rId5" Type="http://schemas.openxmlformats.org/officeDocument/2006/relationships/image" Target="../media/image96.jpeg"/><Relationship Id="rId15" Type="http://schemas.openxmlformats.org/officeDocument/2006/relationships/image" Target="../media/image106.jpeg"/><Relationship Id="rId23" Type="http://schemas.openxmlformats.org/officeDocument/2006/relationships/image" Target="../media/image114.png"/><Relationship Id="rId10" Type="http://schemas.openxmlformats.org/officeDocument/2006/relationships/image" Target="../media/image101.jpeg"/><Relationship Id="rId19" Type="http://schemas.openxmlformats.org/officeDocument/2006/relationships/image" Target="../media/image110.png"/><Relationship Id="rId4" Type="http://schemas.openxmlformats.org/officeDocument/2006/relationships/image" Target="../media/image95.jpeg"/><Relationship Id="rId9" Type="http://schemas.openxmlformats.org/officeDocument/2006/relationships/image" Target="../media/image100.png"/><Relationship Id="rId14" Type="http://schemas.openxmlformats.org/officeDocument/2006/relationships/image" Target="../media/image105.emf"/><Relationship Id="rId22" Type="http://schemas.openxmlformats.org/officeDocument/2006/relationships/image" Target="../media/image1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3" Type="http://schemas.openxmlformats.org/officeDocument/2006/relationships/image" Target="../media/image117.jpe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119.png"/><Relationship Id="rId10" Type="http://schemas.openxmlformats.org/officeDocument/2006/relationships/image" Target="../media/image124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jpeg"/><Relationship Id="rId5" Type="http://schemas.openxmlformats.org/officeDocument/2006/relationships/image" Target="../media/image130.jpeg"/><Relationship Id="rId4" Type="http://schemas.openxmlformats.org/officeDocument/2006/relationships/image" Target="../media/image1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emf"/><Relationship Id="rId13" Type="http://schemas.openxmlformats.org/officeDocument/2006/relationships/image" Target="../media/image142.png"/><Relationship Id="rId18" Type="http://schemas.openxmlformats.org/officeDocument/2006/relationships/image" Target="../media/image147.png"/><Relationship Id="rId26" Type="http://schemas.openxmlformats.org/officeDocument/2006/relationships/image" Target="../media/image155.png"/><Relationship Id="rId3" Type="http://schemas.openxmlformats.org/officeDocument/2006/relationships/image" Target="../media/image133.jpeg"/><Relationship Id="rId21" Type="http://schemas.openxmlformats.org/officeDocument/2006/relationships/image" Target="../media/image150.png"/><Relationship Id="rId34" Type="http://schemas.openxmlformats.org/officeDocument/2006/relationships/image" Target="../media/image162.png"/><Relationship Id="rId7" Type="http://schemas.openxmlformats.org/officeDocument/2006/relationships/image" Target="../media/image45.png"/><Relationship Id="rId12" Type="http://schemas.openxmlformats.org/officeDocument/2006/relationships/image" Target="../media/image141.png"/><Relationship Id="rId17" Type="http://schemas.openxmlformats.org/officeDocument/2006/relationships/image" Target="../media/image146.png"/><Relationship Id="rId25" Type="http://schemas.openxmlformats.org/officeDocument/2006/relationships/image" Target="../media/image154.png"/><Relationship Id="rId33" Type="http://schemas.openxmlformats.org/officeDocument/2006/relationships/image" Target="../media/image39.png"/><Relationship Id="rId2" Type="http://schemas.openxmlformats.org/officeDocument/2006/relationships/image" Target="../media/image132.jpeg"/><Relationship Id="rId16" Type="http://schemas.openxmlformats.org/officeDocument/2006/relationships/image" Target="../media/image145.png"/><Relationship Id="rId20" Type="http://schemas.openxmlformats.org/officeDocument/2006/relationships/image" Target="../media/image149.png"/><Relationship Id="rId29" Type="http://schemas.openxmlformats.org/officeDocument/2006/relationships/image" Target="../media/image15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6.emf"/><Relationship Id="rId11" Type="http://schemas.openxmlformats.org/officeDocument/2006/relationships/image" Target="../media/image140.png"/><Relationship Id="rId24" Type="http://schemas.openxmlformats.org/officeDocument/2006/relationships/image" Target="../media/image153.png"/><Relationship Id="rId32" Type="http://schemas.openxmlformats.org/officeDocument/2006/relationships/image" Target="../media/image161.jpeg"/><Relationship Id="rId5" Type="http://schemas.openxmlformats.org/officeDocument/2006/relationships/image" Target="../media/image135.png"/><Relationship Id="rId15" Type="http://schemas.openxmlformats.org/officeDocument/2006/relationships/image" Target="../media/image144.png"/><Relationship Id="rId23" Type="http://schemas.openxmlformats.org/officeDocument/2006/relationships/image" Target="../media/image152.png"/><Relationship Id="rId28" Type="http://schemas.openxmlformats.org/officeDocument/2006/relationships/image" Target="../media/image157.jpeg"/><Relationship Id="rId10" Type="http://schemas.openxmlformats.org/officeDocument/2006/relationships/image" Target="../media/image139.png"/><Relationship Id="rId19" Type="http://schemas.openxmlformats.org/officeDocument/2006/relationships/image" Target="../media/image148.png"/><Relationship Id="rId31" Type="http://schemas.openxmlformats.org/officeDocument/2006/relationships/image" Target="../media/image160.jpeg"/><Relationship Id="rId4" Type="http://schemas.openxmlformats.org/officeDocument/2006/relationships/image" Target="../media/image134.jpeg"/><Relationship Id="rId9" Type="http://schemas.openxmlformats.org/officeDocument/2006/relationships/image" Target="../media/image138.png"/><Relationship Id="rId14" Type="http://schemas.openxmlformats.org/officeDocument/2006/relationships/image" Target="../media/image143.png"/><Relationship Id="rId22" Type="http://schemas.openxmlformats.org/officeDocument/2006/relationships/image" Target="../media/image151.png"/><Relationship Id="rId27" Type="http://schemas.openxmlformats.org/officeDocument/2006/relationships/image" Target="../media/image156.jpeg"/><Relationship Id="rId30" Type="http://schemas.openxmlformats.org/officeDocument/2006/relationships/image" Target="../media/image159.jpeg"/><Relationship Id="rId35" Type="http://schemas.openxmlformats.org/officeDocument/2006/relationships/image" Target="../media/image16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jpeg"/><Relationship Id="rId18" Type="http://schemas.openxmlformats.org/officeDocument/2006/relationships/hyperlink" Target="http://agwtec.dentsutec.co.jp:8080/pronare/files/pdb/486/photo/photo_3.jpg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7.pn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19.jpeg"/><Relationship Id="rId4" Type="http://schemas.openxmlformats.org/officeDocument/2006/relationships/image" Target="../media/image6.jpeg"/><Relationship Id="rId9" Type="http://schemas.openxmlformats.org/officeDocument/2006/relationships/hyperlink" Target="http://agwtec.dentsutec.co.jp:8080/pronare/files/pdb/819/photo/photo_1.jpg" TargetMode="External"/><Relationship Id="rId1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7418783" y="142852"/>
            <a:ext cx="2392001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US" altLang="ja-JP" sz="2000" b="1" dirty="0" smtClean="0">
                <a:solidFill>
                  <a:srgbClr val="FF0000"/>
                </a:solidFill>
                <a:latin typeface="+mj-lt"/>
                <a:ea typeface="MS UI Gothic" pitchFamily="50" charset="-128"/>
              </a:rPr>
              <a:t>CONFIDENTIAL</a:t>
            </a:r>
            <a:endParaRPr kumimoji="1" lang="ja-JP" altLang="en-US" sz="2000" b="1" dirty="0">
              <a:solidFill>
                <a:srgbClr val="FF0000"/>
              </a:solidFill>
              <a:latin typeface="+mj-lt"/>
              <a:ea typeface="MS UI Gothic" pitchFamily="50" charset="-128"/>
            </a:endParaRPr>
          </a:p>
        </p:txBody>
      </p:sp>
      <p:pic>
        <p:nvPicPr>
          <p:cNvPr id="8" name="図 7" descr="図1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33875" y="6029325"/>
            <a:ext cx="1436688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23778" y="3071810"/>
            <a:ext cx="9882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chemeClr val="bg1"/>
                </a:solidFill>
              </a:rPr>
              <a:t>アジアにおける電通テックグループ</a:t>
            </a:r>
            <a:r>
              <a:rPr lang="ja-JP" altLang="en-US" sz="32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のご紹介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3E92-36B1-4C78-A09F-79BFB1A92E70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166654" y="0"/>
            <a:ext cx="4025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chemeClr val="bg1"/>
                </a:solidFill>
              </a:rPr>
              <a:t>サプライヤーアセスメントシステム</a:t>
            </a:r>
          </a:p>
        </p:txBody>
      </p:sp>
      <p:pic>
        <p:nvPicPr>
          <p:cNvPr id="27" name="Picture 7" descr="E:\東南アジア出張\写真：インドネシア\GGS\DSC0178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844" y="714356"/>
            <a:ext cx="2809861" cy="2111235"/>
          </a:xfrm>
          <a:prstGeom prst="rect">
            <a:avLst/>
          </a:prstGeom>
          <a:noFill/>
        </p:spPr>
      </p:pic>
      <p:pic>
        <p:nvPicPr>
          <p:cNvPr id="29" name="図 28" descr="DSC0147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3066" y="785794"/>
            <a:ext cx="4238621" cy="3178966"/>
          </a:xfrm>
          <a:prstGeom prst="rect">
            <a:avLst/>
          </a:prstGeom>
        </p:spPr>
      </p:pic>
      <p:pic>
        <p:nvPicPr>
          <p:cNvPr id="30" name="Picture 7" descr="X:\東南アジア出張\写真：ベトナム\0306Dmart\DSC0133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4143380"/>
            <a:ext cx="3524272" cy="2646253"/>
          </a:xfrm>
          <a:prstGeom prst="rect">
            <a:avLst/>
          </a:prstGeom>
          <a:noFill/>
        </p:spPr>
      </p:pic>
      <p:pic>
        <p:nvPicPr>
          <p:cNvPr id="31" name="図 30" descr="DSC0139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092" y="3643314"/>
            <a:ext cx="3929090" cy="2946819"/>
          </a:xfrm>
          <a:prstGeom prst="rect">
            <a:avLst/>
          </a:prstGeom>
        </p:spPr>
      </p:pic>
      <p:pic>
        <p:nvPicPr>
          <p:cNvPr id="28" name="図 27" descr="DSC01569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8422" y="2214554"/>
            <a:ext cx="3333772" cy="250033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488430" y="2549436"/>
            <a:ext cx="6832320" cy="230832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印刷・看板・什器工場</a:t>
            </a:r>
            <a:endParaRPr kumimoji="1" lang="en-US" altLang="ja-JP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lang="en-US" altLang="ja-JP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8</a:t>
            </a:r>
            <a:r>
              <a:rPr kumimoji="1" lang="ja-JP" alt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カ国</a:t>
            </a:r>
            <a:r>
              <a:rPr lang="en-US" altLang="ja-JP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118</a:t>
            </a:r>
            <a:r>
              <a:rPr kumimoji="1" lang="ja-JP" alt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社</a:t>
            </a:r>
            <a:endParaRPr kumimoji="1" lang="ja-JP" alt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/>
          <p:cNvSpPr txBox="1"/>
          <p:nvPr/>
        </p:nvSpPr>
        <p:spPr>
          <a:xfrm>
            <a:off x="-24081" y="1877664"/>
            <a:ext cx="990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ja-JP" sz="4000" b="1" dirty="0">
                <a:solidFill>
                  <a:prstClr val="black"/>
                </a:solidFill>
              </a:rPr>
              <a:t>PROMO TEC IHQ CO., LTD.</a:t>
            </a:r>
          </a:p>
        </p:txBody>
      </p:sp>
      <p:pic>
        <p:nvPicPr>
          <p:cNvPr id="9" name="Picture 3" descr="C:\Users\promotec\Pictures\IHQ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77"/>
          <a:stretch/>
        </p:blipFill>
        <p:spPr bwMode="auto">
          <a:xfrm>
            <a:off x="3359046" y="2996952"/>
            <a:ext cx="3159760" cy="3538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18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3E92-36B1-4C78-A09F-79BFB1A92E70}" type="slidenum">
              <a:rPr kumimoji="1" lang="ja-JP" altLang="en-US" smtClean="0"/>
              <a:pPr/>
              <a:t>12</a:t>
            </a:fld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8270" y="0"/>
            <a:ext cx="6856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prstClr val="white"/>
                </a:solidFill>
                <a:latin typeface="Meiryo UI"/>
              </a:rPr>
              <a:t>PROMO TEC IHQ </a:t>
            </a:r>
            <a:r>
              <a:rPr lang="ja-JP" altLang="en-US" b="1" dirty="0">
                <a:solidFill>
                  <a:prstClr val="white"/>
                </a:solidFill>
                <a:latin typeface="Meiryo UI"/>
              </a:rPr>
              <a:t>概要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18541" y="1507232"/>
            <a:ext cx="1723549" cy="45140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prstClr val="black"/>
                </a:solidFill>
              </a:rPr>
              <a:t>会社名：</a:t>
            </a:r>
            <a:endParaRPr lang="en-US" altLang="ja-JP" sz="2000" b="1" dirty="0">
              <a:solidFill>
                <a:prstClr val="black"/>
              </a:solidFill>
            </a:endParaRPr>
          </a:p>
          <a:p>
            <a:pPr>
              <a:lnSpc>
                <a:spcPts val="1000"/>
              </a:lnSpc>
            </a:pPr>
            <a:endParaRPr lang="en-US" altLang="ja-JP" sz="2000" b="1" dirty="0">
              <a:solidFill>
                <a:prstClr val="black"/>
              </a:solidFill>
            </a:endParaRPr>
          </a:p>
          <a:p>
            <a:r>
              <a:rPr lang="ja-JP" altLang="en-US" sz="2000" b="1" dirty="0">
                <a:solidFill>
                  <a:prstClr val="black"/>
                </a:solidFill>
              </a:rPr>
              <a:t>オフィス：</a:t>
            </a:r>
            <a:endParaRPr lang="en-US" altLang="ja-JP" sz="2000" b="1" dirty="0">
              <a:solidFill>
                <a:prstClr val="black"/>
              </a:solidFill>
            </a:endParaRPr>
          </a:p>
          <a:p>
            <a:endParaRPr lang="en-US" altLang="ja-JP" sz="2000" b="1" dirty="0" smtClean="0">
              <a:solidFill>
                <a:prstClr val="black"/>
              </a:solidFill>
            </a:endParaRPr>
          </a:p>
          <a:p>
            <a:endParaRPr lang="en-US" altLang="ja-JP" sz="2000" b="1" dirty="0">
              <a:solidFill>
                <a:prstClr val="black"/>
              </a:solidFill>
            </a:endParaRPr>
          </a:p>
          <a:p>
            <a:endParaRPr lang="en-US" altLang="ja-JP" sz="2000" b="1" dirty="0">
              <a:solidFill>
                <a:prstClr val="black"/>
              </a:solidFill>
            </a:endParaRPr>
          </a:p>
          <a:p>
            <a:pPr>
              <a:lnSpc>
                <a:spcPts val="1000"/>
              </a:lnSpc>
            </a:pPr>
            <a:endParaRPr lang="en-US" altLang="ja-JP" sz="2000" b="1" dirty="0">
              <a:solidFill>
                <a:prstClr val="black"/>
              </a:solidFill>
            </a:endParaRPr>
          </a:p>
          <a:p>
            <a:r>
              <a:rPr lang="ja-JP" altLang="en-US" sz="2000" b="1" dirty="0">
                <a:solidFill>
                  <a:prstClr val="black"/>
                </a:solidFill>
              </a:rPr>
              <a:t>設立資本金：</a:t>
            </a:r>
            <a:endParaRPr lang="en-US" altLang="ja-JP" sz="2000" b="1" dirty="0">
              <a:solidFill>
                <a:prstClr val="black"/>
              </a:solidFill>
            </a:endParaRPr>
          </a:p>
          <a:p>
            <a:endParaRPr lang="en-US" altLang="ja-JP" sz="2000" b="1" dirty="0">
              <a:solidFill>
                <a:prstClr val="black"/>
              </a:solidFill>
            </a:endParaRPr>
          </a:p>
          <a:p>
            <a:pPr>
              <a:lnSpc>
                <a:spcPts val="1000"/>
              </a:lnSpc>
            </a:pPr>
            <a:endParaRPr lang="en-US" altLang="ja-JP" sz="2000" b="1" dirty="0">
              <a:solidFill>
                <a:prstClr val="black"/>
              </a:solidFill>
            </a:endParaRPr>
          </a:p>
          <a:p>
            <a:r>
              <a:rPr lang="ja-JP" altLang="en-US" sz="2000" b="1" dirty="0">
                <a:solidFill>
                  <a:prstClr val="black"/>
                </a:solidFill>
              </a:rPr>
              <a:t>設立年月日：</a:t>
            </a:r>
            <a:endParaRPr lang="en-US" altLang="ja-JP" sz="2000" b="1" dirty="0">
              <a:solidFill>
                <a:prstClr val="black"/>
              </a:solidFill>
            </a:endParaRPr>
          </a:p>
          <a:p>
            <a:pPr>
              <a:lnSpc>
                <a:spcPts val="1000"/>
              </a:lnSpc>
            </a:pPr>
            <a:endParaRPr lang="en-US" altLang="ja-JP" sz="2000" b="1" dirty="0">
              <a:solidFill>
                <a:prstClr val="black"/>
              </a:solidFill>
            </a:endParaRPr>
          </a:p>
          <a:p>
            <a:r>
              <a:rPr lang="ja-JP" altLang="en-US" sz="2000" b="1" dirty="0">
                <a:solidFill>
                  <a:prstClr val="black"/>
                </a:solidFill>
              </a:rPr>
              <a:t>代表者</a:t>
            </a:r>
            <a:r>
              <a:rPr lang="ja-JP" altLang="en-US" sz="2000" b="1" dirty="0" smtClean="0">
                <a:solidFill>
                  <a:prstClr val="black"/>
                </a:solidFill>
              </a:rPr>
              <a:t>：</a:t>
            </a:r>
            <a:endParaRPr lang="en-US" altLang="ja-JP" b="1" dirty="0">
              <a:solidFill>
                <a:prstClr val="black"/>
              </a:solidFill>
            </a:endParaRPr>
          </a:p>
          <a:p>
            <a:endParaRPr lang="en-US" altLang="ja-JP" b="1" dirty="0">
              <a:solidFill>
                <a:prstClr val="black"/>
              </a:solidFill>
            </a:endParaRPr>
          </a:p>
          <a:p>
            <a:r>
              <a:rPr lang="ja-JP" altLang="en-US" b="1" dirty="0">
                <a:solidFill>
                  <a:prstClr val="black"/>
                </a:solidFill>
              </a:rPr>
              <a:t>従業員数：</a:t>
            </a:r>
            <a:endParaRPr lang="en-US" altLang="ja-JP" b="1" dirty="0">
              <a:solidFill>
                <a:prstClr val="black"/>
              </a:solidFill>
            </a:endParaRPr>
          </a:p>
          <a:p>
            <a:endParaRPr lang="en-US" altLang="ja-JP" b="1" dirty="0">
              <a:solidFill>
                <a:prstClr val="black"/>
              </a:solidFill>
            </a:endParaRPr>
          </a:p>
          <a:p>
            <a:r>
              <a:rPr lang="ja-JP" altLang="en-US" sz="2000" b="1" dirty="0">
                <a:solidFill>
                  <a:prstClr val="black"/>
                </a:solidFill>
              </a:rPr>
              <a:t>事業内容：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74723" y="1479282"/>
            <a:ext cx="648286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altLang="ja-JP" sz="2000" b="1" dirty="0">
                <a:solidFill>
                  <a:prstClr val="black"/>
                </a:solidFill>
                <a:latin typeface="Meiryo UI"/>
              </a:rPr>
              <a:t>PROMO TEC IHQ CO., LTD</a:t>
            </a:r>
            <a:r>
              <a:rPr lang="pl-PL" altLang="ja-JP" sz="2000" b="1" dirty="0" smtClean="0">
                <a:solidFill>
                  <a:prstClr val="black"/>
                </a:solidFill>
                <a:latin typeface="Meiryo UI"/>
              </a:rPr>
              <a:t>.</a:t>
            </a:r>
            <a:endParaRPr lang="en-US" altLang="ja-JP" sz="2000" b="1" dirty="0" smtClean="0">
              <a:solidFill>
                <a:prstClr val="black"/>
              </a:solidFill>
              <a:latin typeface="Meiryo UI"/>
            </a:endParaRPr>
          </a:p>
          <a:p>
            <a:pPr>
              <a:lnSpc>
                <a:spcPts val="1000"/>
              </a:lnSpc>
            </a:pPr>
            <a:endParaRPr lang="en-US" altLang="ja-JP" sz="2000" b="1" dirty="0" smtClean="0">
              <a:solidFill>
                <a:prstClr val="black"/>
              </a:solidFill>
              <a:latin typeface="Meiryo UI"/>
            </a:endParaRPr>
          </a:p>
          <a:p>
            <a:pPr algn="just"/>
            <a:r>
              <a:rPr lang="en-US" altLang="ja-JP" sz="2000" b="1" kern="100" dirty="0">
                <a:solidFill>
                  <a:prstClr val="black"/>
                </a:solidFill>
                <a:latin typeface="Meiryo UI"/>
                <a:cs typeface="Times New Roman"/>
              </a:rPr>
              <a:t>5th Floor, 208 Wireless Road Building, </a:t>
            </a:r>
            <a:endParaRPr lang="en-US" altLang="ja-JP" sz="2000" b="1" kern="100" dirty="0" smtClean="0">
              <a:solidFill>
                <a:prstClr val="black"/>
              </a:solidFill>
              <a:latin typeface="Meiryo UI"/>
              <a:cs typeface="Times New Roman"/>
            </a:endParaRPr>
          </a:p>
          <a:p>
            <a:pPr algn="just"/>
            <a:r>
              <a:rPr lang="en-US" altLang="ja-JP" sz="2000" b="1" kern="100" dirty="0" smtClean="0">
                <a:solidFill>
                  <a:prstClr val="black"/>
                </a:solidFill>
                <a:latin typeface="Meiryo UI"/>
                <a:cs typeface="Times New Roman"/>
              </a:rPr>
              <a:t>208 </a:t>
            </a:r>
            <a:r>
              <a:rPr lang="en-US" altLang="ja-JP" sz="2000" b="1" kern="100" dirty="0">
                <a:solidFill>
                  <a:prstClr val="black"/>
                </a:solidFill>
                <a:latin typeface="Meiryo UI"/>
                <a:cs typeface="Times New Roman"/>
              </a:rPr>
              <a:t>Wireless Road, </a:t>
            </a:r>
            <a:r>
              <a:rPr lang="en-US" altLang="ja-JP" sz="2000" b="1" kern="100" dirty="0" err="1">
                <a:solidFill>
                  <a:prstClr val="black"/>
                </a:solidFill>
                <a:latin typeface="Meiryo UI"/>
                <a:cs typeface="Times New Roman"/>
              </a:rPr>
              <a:t>Lumpini</a:t>
            </a:r>
            <a:r>
              <a:rPr lang="en-US" altLang="ja-JP" sz="2000" b="1" kern="100" dirty="0">
                <a:solidFill>
                  <a:prstClr val="black"/>
                </a:solidFill>
                <a:latin typeface="Meiryo UI"/>
                <a:cs typeface="Times New Roman"/>
              </a:rPr>
              <a:t>, </a:t>
            </a:r>
            <a:r>
              <a:rPr lang="en-US" altLang="ja-JP" sz="2000" b="1" kern="100" dirty="0" err="1">
                <a:solidFill>
                  <a:prstClr val="black"/>
                </a:solidFill>
                <a:latin typeface="Meiryo UI"/>
                <a:cs typeface="Times New Roman"/>
              </a:rPr>
              <a:t>Pathumwan</a:t>
            </a:r>
            <a:r>
              <a:rPr lang="en-US" altLang="ja-JP" sz="2000" b="1" kern="100" dirty="0">
                <a:solidFill>
                  <a:prstClr val="black"/>
                </a:solidFill>
                <a:latin typeface="Meiryo UI"/>
                <a:cs typeface="Times New Roman"/>
              </a:rPr>
              <a:t>, </a:t>
            </a:r>
            <a:endParaRPr lang="en-US" altLang="ja-JP" sz="2000" b="1" kern="100" dirty="0" smtClean="0">
              <a:solidFill>
                <a:prstClr val="black"/>
              </a:solidFill>
              <a:latin typeface="Meiryo UI"/>
              <a:cs typeface="Times New Roman"/>
            </a:endParaRPr>
          </a:p>
          <a:p>
            <a:pPr algn="just"/>
            <a:r>
              <a:rPr lang="en-US" altLang="ja-JP" sz="2000" b="1" kern="100" dirty="0" smtClean="0">
                <a:solidFill>
                  <a:prstClr val="black"/>
                </a:solidFill>
                <a:latin typeface="Meiryo UI"/>
                <a:cs typeface="Times New Roman"/>
              </a:rPr>
              <a:t>Bangkok </a:t>
            </a:r>
            <a:r>
              <a:rPr lang="en-US" altLang="ja-JP" sz="2000" b="1" kern="100" dirty="0">
                <a:solidFill>
                  <a:prstClr val="black"/>
                </a:solidFill>
                <a:latin typeface="Meiryo UI"/>
                <a:cs typeface="Times New Roman"/>
              </a:rPr>
              <a:t>10330 </a:t>
            </a:r>
            <a:r>
              <a:rPr lang="en-US" altLang="ja-JP" sz="2000" b="1" kern="100" dirty="0" smtClean="0">
                <a:solidFill>
                  <a:prstClr val="black"/>
                </a:solidFill>
                <a:latin typeface="Meiryo UI"/>
                <a:cs typeface="Times New Roman"/>
              </a:rPr>
              <a:t>Thailand</a:t>
            </a:r>
          </a:p>
          <a:p>
            <a:pPr algn="just"/>
            <a:r>
              <a:rPr lang="en-US" altLang="ja-JP" b="1" dirty="0" smtClean="0">
                <a:solidFill>
                  <a:prstClr val="black"/>
                </a:solidFill>
                <a:latin typeface="Meiryo UI"/>
                <a:cs typeface="Times New Roman"/>
              </a:rPr>
              <a:t>TEL</a:t>
            </a:r>
            <a:r>
              <a:rPr lang="en-US" altLang="ja-JP" b="1" dirty="0">
                <a:solidFill>
                  <a:prstClr val="black"/>
                </a:solidFill>
                <a:latin typeface="Meiryo UI"/>
                <a:cs typeface="Times New Roman"/>
              </a:rPr>
              <a:t>: </a:t>
            </a:r>
            <a:r>
              <a:rPr lang="en-US" altLang="ja-JP" b="1" dirty="0" smtClean="0">
                <a:solidFill>
                  <a:prstClr val="black"/>
                </a:solidFill>
                <a:latin typeface="Meiryo UI"/>
                <a:cs typeface="Times New Roman"/>
              </a:rPr>
              <a:t>+</a:t>
            </a:r>
            <a:r>
              <a:rPr lang="en-US" altLang="ja-JP" b="1" dirty="0">
                <a:solidFill>
                  <a:prstClr val="black"/>
                </a:solidFill>
                <a:latin typeface="Meiryo UI"/>
                <a:cs typeface="Times New Roman"/>
              </a:rPr>
              <a:t>66 2 675 </a:t>
            </a:r>
            <a:r>
              <a:rPr lang="en-US" altLang="ja-JP" b="1" dirty="0" smtClean="0">
                <a:solidFill>
                  <a:prstClr val="black"/>
                </a:solidFill>
                <a:latin typeface="Meiryo UI"/>
                <a:cs typeface="Times New Roman"/>
              </a:rPr>
              <a:t>3883 FAX</a:t>
            </a:r>
            <a:r>
              <a:rPr lang="en-US" altLang="ja-JP" b="1" dirty="0">
                <a:solidFill>
                  <a:prstClr val="black"/>
                </a:solidFill>
                <a:latin typeface="Meiryo UI"/>
                <a:cs typeface="Times New Roman"/>
              </a:rPr>
              <a:t>: </a:t>
            </a:r>
            <a:r>
              <a:rPr lang="en-US" altLang="ja-JP" b="1" kern="100" dirty="0">
                <a:solidFill>
                  <a:prstClr val="black"/>
                </a:solidFill>
                <a:latin typeface="Meiryo UI"/>
                <a:cs typeface="Times New Roman"/>
              </a:rPr>
              <a:t>+66 2 675 3883 </a:t>
            </a:r>
            <a:r>
              <a:rPr lang="en-US" altLang="ja-JP" b="1" kern="100" dirty="0" smtClean="0">
                <a:solidFill>
                  <a:prstClr val="black"/>
                </a:solidFill>
                <a:latin typeface="Meiryo UI"/>
                <a:cs typeface="Times New Roman"/>
              </a:rPr>
              <a:t>ext.7</a:t>
            </a:r>
          </a:p>
          <a:p>
            <a:pPr algn="just">
              <a:lnSpc>
                <a:spcPts val="1400"/>
              </a:lnSpc>
            </a:pPr>
            <a:endParaRPr lang="en-US" altLang="ja-JP" sz="2000" b="1" dirty="0">
              <a:solidFill>
                <a:prstClr val="black"/>
              </a:solidFill>
              <a:latin typeface="Meiryo UI"/>
            </a:endParaRPr>
          </a:p>
          <a:p>
            <a:r>
              <a:rPr lang="en-US" altLang="ja-JP" sz="2000" b="1" dirty="0" smtClean="0">
                <a:solidFill>
                  <a:prstClr val="black"/>
                </a:solidFill>
                <a:latin typeface="Meiryo UI"/>
              </a:rPr>
              <a:t>10,000,000</a:t>
            </a:r>
            <a:r>
              <a:rPr lang="ja-JP" altLang="en-US" sz="2000" b="1" dirty="0" smtClean="0">
                <a:solidFill>
                  <a:prstClr val="black"/>
                </a:solidFill>
                <a:latin typeface="Meiryo UI"/>
              </a:rPr>
              <a:t>タイバーツ（約</a:t>
            </a:r>
            <a:r>
              <a:rPr lang="en-US" altLang="ja-JP" sz="2000" b="1" dirty="0" smtClean="0">
                <a:solidFill>
                  <a:prstClr val="black"/>
                </a:solidFill>
                <a:latin typeface="Meiryo UI"/>
              </a:rPr>
              <a:t>3,400</a:t>
            </a:r>
            <a:r>
              <a:rPr lang="ja-JP" altLang="en-US" sz="2000" b="1" dirty="0" smtClean="0">
                <a:solidFill>
                  <a:prstClr val="black"/>
                </a:solidFill>
                <a:latin typeface="Meiryo UI"/>
              </a:rPr>
              <a:t>万円）</a:t>
            </a:r>
            <a:endParaRPr lang="en-US" altLang="ja-JP" sz="2000" b="1" dirty="0">
              <a:solidFill>
                <a:prstClr val="black"/>
              </a:solidFill>
              <a:latin typeface="Meiryo UI"/>
            </a:endParaRPr>
          </a:p>
          <a:p>
            <a:r>
              <a:rPr lang="en-US" altLang="ja-JP" sz="2000" b="1" dirty="0">
                <a:solidFill>
                  <a:prstClr val="black"/>
                </a:solidFill>
                <a:latin typeface="Meiryo UI"/>
              </a:rPr>
              <a:t>PROMO TEC PTE. LTD</a:t>
            </a:r>
            <a:r>
              <a:rPr lang="en-US" altLang="ja-JP" sz="2000" b="1" dirty="0" smtClean="0">
                <a:solidFill>
                  <a:prstClr val="black"/>
                </a:solidFill>
                <a:latin typeface="Meiryo UI"/>
              </a:rPr>
              <a:t>.(99.998%)</a:t>
            </a:r>
            <a:endParaRPr lang="en-US" altLang="ja-JP" sz="2000" b="1" dirty="0">
              <a:solidFill>
                <a:prstClr val="black"/>
              </a:solidFill>
              <a:latin typeface="Meiryo UI"/>
            </a:endParaRPr>
          </a:p>
          <a:p>
            <a:pPr>
              <a:lnSpc>
                <a:spcPts val="1000"/>
              </a:lnSpc>
            </a:pPr>
            <a:endParaRPr lang="en-US" altLang="ja-JP" sz="2000" b="1" dirty="0">
              <a:solidFill>
                <a:prstClr val="black"/>
              </a:solidFill>
              <a:latin typeface="Meiryo UI"/>
            </a:endParaRPr>
          </a:p>
          <a:p>
            <a:r>
              <a:rPr lang="en-US" altLang="ja-JP" sz="2000" b="1" dirty="0" smtClean="0">
                <a:solidFill>
                  <a:prstClr val="black"/>
                </a:solidFill>
                <a:latin typeface="Meiryo UI"/>
              </a:rPr>
              <a:t>2015</a:t>
            </a:r>
            <a:r>
              <a:rPr lang="ja-JP" altLang="en-US" sz="2000" b="1" dirty="0" smtClean="0">
                <a:solidFill>
                  <a:prstClr val="black"/>
                </a:solidFill>
                <a:latin typeface="Meiryo UI"/>
              </a:rPr>
              <a:t>年</a:t>
            </a:r>
            <a:r>
              <a:rPr lang="en-US" altLang="ja-JP" sz="2000" b="1" dirty="0" smtClean="0">
                <a:solidFill>
                  <a:prstClr val="black"/>
                </a:solidFill>
                <a:latin typeface="Meiryo UI"/>
              </a:rPr>
              <a:t>11</a:t>
            </a:r>
            <a:r>
              <a:rPr lang="ja-JP" altLang="en-US" sz="2000" b="1" dirty="0" smtClean="0">
                <a:solidFill>
                  <a:prstClr val="black"/>
                </a:solidFill>
                <a:latin typeface="Meiryo UI"/>
              </a:rPr>
              <a:t>月</a:t>
            </a:r>
            <a:r>
              <a:rPr lang="en-US" altLang="ja-JP" sz="2000" b="1" dirty="0" smtClean="0">
                <a:solidFill>
                  <a:prstClr val="black"/>
                </a:solidFill>
                <a:latin typeface="Meiryo UI"/>
              </a:rPr>
              <a:t>9</a:t>
            </a:r>
            <a:r>
              <a:rPr lang="ja-JP" altLang="en-US" sz="2000" b="1" dirty="0" smtClean="0">
                <a:solidFill>
                  <a:prstClr val="black"/>
                </a:solidFill>
                <a:latin typeface="Meiryo UI"/>
              </a:rPr>
              <a:t>日</a:t>
            </a:r>
            <a:endParaRPr lang="en-US" altLang="ja-JP" sz="2000" b="1" dirty="0">
              <a:solidFill>
                <a:prstClr val="black"/>
              </a:solidFill>
              <a:latin typeface="Meiryo UI"/>
            </a:endParaRPr>
          </a:p>
          <a:p>
            <a:pPr>
              <a:lnSpc>
                <a:spcPts val="1000"/>
              </a:lnSpc>
            </a:pPr>
            <a:endParaRPr lang="en-US" altLang="ja-JP" sz="2000" b="1" dirty="0">
              <a:solidFill>
                <a:prstClr val="black"/>
              </a:solidFill>
              <a:latin typeface="Meiryo UI"/>
            </a:endParaRPr>
          </a:p>
          <a:p>
            <a:r>
              <a:rPr lang="ja-JP" altLang="en-US" sz="2000" b="1" dirty="0">
                <a:solidFill>
                  <a:prstClr val="black"/>
                </a:solidFill>
                <a:latin typeface="Meiryo UI"/>
              </a:rPr>
              <a:t>代表取締役社長　</a:t>
            </a:r>
            <a:r>
              <a:rPr lang="ja-JP" altLang="en-US" sz="2000" b="1" dirty="0" smtClean="0">
                <a:solidFill>
                  <a:prstClr val="black"/>
                </a:solidFill>
                <a:latin typeface="Meiryo UI"/>
              </a:rPr>
              <a:t>小暮恵理子（</a:t>
            </a:r>
            <a:r>
              <a:rPr lang="ja-JP" altLang="en-US" sz="2000" b="1" dirty="0">
                <a:solidFill>
                  <a:prstClr val="black"/>
                </a:solidFill>
                <a:latin typeface="Meiryo UI"/>
              </a:rPr>
              <a:t>現　電通テック執行役員）</a:t>
            </a:r>
            <a:endParaRPr lang="en-US" altLang="ja-JP" sz="2000" b="1" dirty="0">
              <a:solidFill>
                <a:prstClr val="black"/>
              </a:solidFill>
              <a:latin typeface="Meiryo UI"/>
            </a:endParaRPr>
          </a:p>
          <a:p>
            <a:endParaRPr lang="en-US" altLang="ja-JP" sz="2000" b="1" dirty="0">
              <a:solidFill>
                <a:prstClr val="black"/>
              </a:solidFill>
              <a:latin typeface="Meiryo UI"/>
            </a:endParaRPr>
          </a:p>
          <a:p>
            <a:r>
              <a:rPr lang="en-US" altLang="ja-JP" sz="2000" b="1" dirty="0" smtClean="0">
                <a:solidFill>
                  <a:prstClr val="black"/>
                </a:solidFill>
                <a:latin typeface="Meiryo UI"/>
              </a:rPr>
              <a:t>10</a:t>
            </a:r>
            <a:r>
              <a:rPr lang="ja-JP" altLang="en-US" sz="2000" b="1" dirty="0" smtClean="0">
                <a:solidFill>
                  <a:prstClr val="black"/>
                </a:solidFill>
                <a:latin typeface="Meiryo UI"/>
              </a:rPr>
              <a:t>名</a:t>
            </a:r>
            <a:r>
              <a:rPr lang="ja-JP" altLang="en-US" sz="2000" b="1" dirty="0">
                <a:solidFill>
                  <a:prstClr val="black"/>
                </a:solidFill>
                <a:latin typeface="Meiryo UI"/>
              </a:rPr>
              <a:t>　</a:t>
            </a:r>
            <a:r>
              <a:rPr lang="en-US" altLang="ja-JP" sz="2000" b="1" dirty="0">
                <a:solidFill>
                  <a:prstClr val="black"/>
                </a:solidFill>
                <a:latin typeface="Meiryo UI"/>
              </a:rPr>
              <a:t>(</a:t>
            </a:r>
            <a:r>
              <a:rPr lang="ja-JP" altLang="en-US" sz="2000" b="1" dirty="0" smtClean="0">
                <a:solidFill>
                  <a:prstClr val="black"/>
                </a:solidFill>
                <a:latin typeface="Meiryo UI"/>
              </a:rPr>
              <a:t>うち出向者</a:t>
            </a:r>
            <a:r>
              <a:rPr lang="en-US" altLang="ja-JP" sz="2000" b="1" dirty="0">
                <a:solidFill>
                  <a:prstClr val="black"/>
                </a:solidFill>
                <a:latin typeface="Meiryo UI"/>
              </a:rPr>
              <a:t>3</a:t>
            </a:r>
            <a:r>
              <a:rPr lang="ja-JP" altLang="en-US" sz="2000" b="1" dirty="0" smtClean="0">
                <a:solidFill>
                  <a:prstClr val="black"/>
                </a:solidFill>
                <a:latin typeface="Meiryo UI"/>
              </a:rPr>
              <a:t>名</a:t>
            </a:r>
            <a:r>
              <a:rPr lang="en-US" altLang="ja-JP" sz="2000" b="1" dirty="0">
                <a:solidFill>
                  <a:prstClr val="black"/>
                </a:solidFill>
                <a:latin typeface="Meiryo UI"/>
              </a:rPr>
              <a:t>)</a:t>
            </a:r>
          </a:p>
          <a:p>
            <a:pPr>
              <a:lnSpc>
                <a:spcPts val="1600"/>
              </a:lnSpc>
            </a:pPr>
            <a:endParaRPr lang="en-US" altLang="ja-JP" sz="2000" b="1" dirty="0">
              <a:solidFill>
                <a:prstClr val="black"/>
              </a:solidFill>
              <a:latin typeface="Meiryo UI"/>
            </a:endParaRPr>
          </a:p>
          <a:p>
            <a:r>
              <a:rPr lang="ja-JP" altLang="en-US" sz="2000" b="1" dirty="0">
                <a:solidFill>
                  <a:prstClr val="black"/>
                </a:solidFill>
                <a:latin typeface="Meiryo UI"/>
              </a:rPr>
              <a:t>アジア各地に展開するプロモテック拠点の統括・管理</a:t>
            </a:r>
            <a:endParaRPr lang="en-US" altLang="ja-JP" sz="2000" b="1" dirty="0">
              <a:solidFill>
                <a:prstClr val="black"/>
              </a:solidFill>
              <a:latin typeface="Meiryo UI"/>
            </a:endParaRPr>
          </a:p>
        </p:txBody>
      </p:sp>
    </p:spTree>
    <p:extLst>
      <p:ext uri="{BB962C8B-B14F-4D97-AF65-F5344CB8AC3E}">
        <p14:creationId xmlns:p14="http://schemas.microsoft.com/office/powerpoint/2010/main" val="3426033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直線コネクタ 57"/>
          <p:cNvCxnSpPr/>
          <p:nvPr/>
        </p:nvCxnSpPr>
        <p:spPr>
          <a:xfrm flipH="1">
            <a:off x="4928590" y="1266570"/>
            <a:ext cx="13787" cy="27419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3E92-36B1-4C78-A09F-79BFB1A92E70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8270" y="0"/>
            <a:ext cx="6856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prstClr val="white"/>
                </a:solidFill>
                <a:latin typeface="Meiryo UI"/>
              </a:rPr>
              <a:t>PROMO TEC IHQ</a:t>
            </a:r>
            <a:endParaRPr lang="ja-JP" altLang="en-US" b="1" dirty="0">
              <a:solidFill>
                <a:prstClr val="white"/>
              </a:solidFill>
              <a:latin typeface="Meiryo UI"/>
            </a:endParaRPr>
          </a:p>
        </p:txBody>
      </p:sp>
      <p:cxnSp>
        <p:nvCxnSpPr>
          <p:cNvPr id="40" name="直線コネクタ 39"/>
          <p:cNvCxnSpPr/>
          <p:nvPr/>
        </p:nvCxnSpPr>
        <p:spPr>
          <a:xfrm>
            <a:off x="2656360" y="4008484"/>
            <a:ext cx="0" cy="4286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 flipH="1">
            <a:off x="2656361" y="4005064"/>
            <a:ext cx="47149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>
            <a:off x="7371269" y="4008484"/>
            <a:ext cx="0" cy="4286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" descr="http://new-jdb.dentsutec.co.jp/image/5330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01453" y="2564904"/>
            <a:ext cx="820765" cy="937736"/>
          </a:xfrm>
          <a:prstGeom prst="rect">
            <a:avLst/>
          </a:prstGeom>
          <a:noFill/>
        </p:spPr>
      </p:pic>
      <p:sp>
        <p:nvSpPr>
          <p:cNvPr id="12" name="Rounded Rectangle 10"/>
          <p:cNvSpPr/>
          <p:nvPr/>
        </p:nvSpPr>
        <p:spPr>
          <a:xfrm>
            <a:off x="4250922" y="3529828"/>
            <a:ext cx="1321825" cy="259212"/>
          </a:xfrm>
          <a:prstGeom prst="roundRect">
            <a:avLst>
              <a:gd name="adj" fmla="val 9048"/>
            </a:avLst>
          </a:prstGeom>
          <a:solidFill>
            <a:srgbClr val="C8D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下飯坂　保馬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680907" y="4293096"/>
            <a:ext cx="3960058" cy="2376264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latin typeface="Calibri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19797" y="3934031"/>
            <a:ext cx="1623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latin typeface="Calibri" pitchFamily="34" charset="0"/>
                <a:ea typeface="HGP創英角ｺﾞｼｯｸUB" pitchFamily="50" charset="-128"/>
              </a:rPr>
              <a:t>Account Services</a:t>
            </a:r>
            <a:endParaRPr kumimoji="1" lang="ja-JP" altLang="en-US" sz="1600" b="1" dirty="0">
              <a:latin typeface="Calibri" pitchFamily="34" charset="0"/>
              <a:ea typeface="HGP創英角ｺﾞｼｯｸUB" pitchFamily="50" charset="-128"/>
            </a:endParaRPr>
          </a:p>
        </p:txBody>
      </p:sp>
      <p:pic>
        <p:nvPicPr>
          <p:cNvPr id="18" name="Picture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9388" y="4434108"/>
            <a:ext cx="818115" cy="956201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4808984" y="4293096"/>
            <a:ext cx="4968552" cy="2376264"/>
          </a:xfrm>
          <a:prstGeom prst="rect">
            <a:avLst/>
          </a:prstGeom>
          <a:noFill/>
          <a:ln>
            <a:solidFill>
              <a:srgbClr val="00B05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latin typeface="Calibri" pitchFamily="34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7971974" y="3934031"/>
            <a:ext cx="13007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b="1" dirty="0" smtClean="0">
                <a:latin typeface="Calibri" pitchFamily="34" charset="0"/>
                <a:ea typeface="HGP創英角ｺﾞｼｯｸUB" pitchFamily="50" charset="-128"/>
              </a:rPr>
              <a:t>Administration</a:t>
            </a:r>
            <a:endParaRPr lang="ja-JP" altLang="en-US" sz="1400" b="1" dirty="0">
              <a:latin typeface="Calibri" pitchFamily="34" charset="0"/>
              <a:ea typeface="HGP創英角ｺﾞｼｯｸUB" pitchFamily="50" charset="-128"/>
            </a:endParaRPr>
          </a:p>
        </p:txBody>
      </p:sp>
      <p:sp>
        <p:nvSpPr>
          <p:cNvPr id="17" name="Rounded Rectangle 10"/>
          <p:cNvSpPr/>
          <p:nvPr/>
        </p:nvSpPr>
        <p:spPr>
          <a:xfrm>
            <a:off x="6902924" y="5420568"/>
            <a:ext cx="671041" cy="241426"/>
          </a:xfrm>
          <a:prstGeom prst="roundRect">
            <a:avLst>
              <a:gd name="adj" fmla="val 9048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ポーン</a:t>
            </a:r>
            <a:endParaRPr lang="en-US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24" name="Rounded Rectangle 10"/>
          <p:cNvSpPr/>
          <p:nvPr/>
        </p:nvSpPr>
        <p:spPr>
          <a:xfrm>
            <a:off x="932713" y="5433732"/>
            <a:ext cx="1160869" cy="257054"/>
          </a:xfrm>
          <a:prstGeom prst="roundRect">
            <a:avLst>
              <a:gd name="adj" fmla="val 9048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桃井　政市</a:t>
            </a:r>
            <a:endParaRPr lang="en-US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55" name="Rounded Rectangle 10"/>
          <p:cNvSpPr/>
          <p:nvPr/>
        </p:nvSpPr>
        <p:spPr>
          <a:xfrm>
            <a:off x="4468193" y="2146033"/>
            <a:ext cx="887286" cy="245727"/>
          </a:xfrm>
          <a:prstGeom prst="roundRect">
            <a:avLst>
              <a:gd name="adj" fmla="val 9048"/>
            </a:avLst>
          </a:prstGeom>
          <a:solidFill>
            <a:srgbClr val="C8D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小暮 恵理子</a:t>
            </a:r>
            <a:endParaRPr lang="ja-JP" altLang="en-US" sz="10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2" name="Picture 2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488" y="4512637"/>
            <a:ext cx="859317" cy="880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3905" y="4434108"/>
            <a:ext cx="776824" cy="950192"/>
          </a:xfrm>
          <a:prstGeom prst="rect">
            <a:avLst/>
          </a:prstGeom>
          <a:noFill/>
        </p:spPr>
      </p:pic>
      <p:sp>
        <p:nvSpPr>
          <p:cNvPr id="23" name="Rounded Rectangle 10"/>
          <p:cNvSpPr/>
          <p:nvPr/>
        </p:nvSpPr>
        <p:spPr>
          <a:xfrm>
            <a:off x="5924791" y="5420568"/>
            <a:ext cx="635053" cy="214163"/>
          </a:xfrm>
          <a:prstGeom prst="roundRect">
            <a:avLst>
              <a:gd name="adj" fmla="val 9048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エム</a:t>
            </a:r>
            <a:endParaRPr lang="en-US" altLang="ja-JP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7" b="16653"/>
          <a:stretch/>
        </p:blipFill>
        <p:spPr bwMode="auto">
          <a:xfrm>
            <a:off x="7804901" y="5656829"/>
            <a:ext cx="629894" cy="79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ounded Rectangle 10"/>
          <p:cNvSpPr/>
          <p:nvPr/>
        </p:nvSpPr>
        <p:spPr>
          <a:xfrm>
            <a:off x="7804901" y="6433597"/>
            <a:ext cx="656938" cy="149615"/>
          </a:xfrm>
          <a:prstGeom prst="roundRect">
            <a:avLst>
              <a:gd name="adj" fmla="val 9048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ギフト</a:t>
            </a:r>
            <a:endParaRPr lang="en-US" altLang="ja-JP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34"/>
          <a:stretch/>
        </p:blipFill>
        <p:spPr bwMode="auto">
          <a:xfrm>
            <a:off x="6867524" y="5656829"/>
            <a:ext cx="630253" cy="73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ounded Rectangle 10"/>
          <p:cNvSpPr/>
          <p:nvPr/>
        </p:nvSpPr>
        <p:spPr>
          <a:xfrm>
            <a:off x="7835298" y="5420568"/>
            <a:ext cx="720080" cy="178130"/>
          </a:xfrm>
          <a:prstGeom prst="roundRect">
            <a:avLst>
              <a:gd name="adj" fmla="val 9048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ギャッビー</a:t>
            </a:r>
            <a:endParaRPr lang="en-US" altLang="ja-JP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32" name="Rounded Rectangle 10"/>
          <p:cNvSpPr/>
          <p:nvPr/>
        </p:nvSpPr>
        <p:spPr>
          <a:xfrm>
            <a:off x="6009912" y="6433597"/>
            <a:ext cx="570147" cy="193424"/>
          </a:xfrm>
          <a:prstGeom prst="roundRect">
            <a:avLst>
              <a:gd name="adj" fmla="val 9048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フーン</a:t>
            </a:r>
            <a:endParaRPr lang="en-US" altLang="ja-JP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33" name="図 3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178" y="5656829"/>
            <a:ext cx="605616" cy="78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ounded Rectangle 10"/>
          <p:cNvSpPr/>
          <p:nvPr/>
        </p:nvSpPr>
        <p:spPr>
          <a:xfrm>
            <a:off x="6888848" y="6433597"/>
            <a:ext cx="587604" cy="193424"/>
          </a:xfrm>
          <a:prstGeom prst="roundRect">
            <a:avLst>
              <a:gd name="adj" fmla="val 9048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イヴ</a:t>
            </a:r>
            <a:endParaRPr lang="en-US" altLang="ja-JP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5" t="-1" r="17823" b="8068"/>
          <a:stretch/>
        </p:blipFill>
        <p:spPr bwMode="auto">
          <a:xfrm>
            <a:off x="5169420" y="5656829"/>
            <a:ext cx="579577" cy="70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ounded Rectangle 10"/>
          <p:cNvSpPr/>
          <p:nvPr/>
        </p:nvSpPr>
        <p:spPr>
          <a:xfrm>
            <a:off x="5199883" y="6433597"/>
            <a:ext cx="570147" cy="193424"/>
          </a:xfrm>
          <a:prstGeom prst="roundRect">
            <a:avLst>
              <a:gd name="adj" fmla="val 9048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オホ</a:t>
            </a:r>
            <a:endParaRPr lang="en-US" altLang="ja-JP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5518" y="4437112"/>
            <a:ext cx="709859" cy="9560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extLst/>
        </p:spPr>
      </p:pic>
      <p:pic>
        <p:nvPicPr>
          <p:cNvPr id="38" name="Picture 2" descr="http://new-jdb.dentsutec.co.jp/image/53235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3948" y="4398273"/>
            <a:ext cx="1000132" cy="1143008"/>
          </a:xfrm>
          <a:prstGeom prst="rect">
            <a:avLst/>
          </a:prstGeom>
          <a:noFill/>
        </p:spPr>
      </p:pic>
      <p:sp>
        <p:nvSpPr>
          <p:cNvPr id="39" name="Rounded Rectangle 10"/>
          <p:cNvSpPr/>
          <p:nvPr/>
        </p:nvSpPr>
        <p:spPr>
          <a:xfrm>
            <a:off x="2296600" y="5469843"/>
            <a:ext cx="1285884" cy="230832"/>
          </a:xfrm>
          <a:prstGeom prst="roundRect">
            <a:avLst>
              <a:gd name="adj" fmla="val 9048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石井</a:t>
            </a:r>
            <a:r>
              <a:rPr lang="ja-JP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聡</a:t>
            </a:r>
            <a:endParaRPr lang="en-US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048" y="698818"/>
            <a:ext cx="883170" cy="113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99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/>
          <p:cNvSpPr txBox="1"/>
          <p:nvPr/>
        </p:nvSpPr>
        <p:spPr>
          <a:xfrm>
            <a:off x="1023910" y="1628800"/>
            <a:ext cx="7858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ja-JP" sz="4000" b="1" dirty="0" smtClean="0"/>
              <a:t>PROMO TEC(SINGAPORE)</a:t>
            </a:r>
            <a:endParaRPr lang="ja-JP" altLang="en-US" sz="4000" b="1" dirty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576" y="2928787"/>
            <a:ext cx="2273251" cy="3031002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9185" y="2928787"/>
            <a:ext cx="2250712" cy="3000950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2656" y="3872023"/>
            <a:ext cx="2764588" cy="2075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3E92-36B1-4C78-A09F-79BFB1A92E70}" type="slidenum">
              <a:rPr kumimoji="1" lang="ja-JP" altLang="en-US" smtClean="0"/>
              <a:pPr/>
              <a:t>15</a:t>
            </a:fld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8270" y="0"/>
            <a:ext cx="6856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  <a:latin typeface="+mn-ea"/>
              </a:rPr>
              <a:t>PROMO TEC (SINGAPORE)</a:t>
            </a:r>
            <a:r>
              <a:rPr lang="ja-JP" altLang="en-US" b="1" dirty="0" smtClean="0">
                <a:solidFill>
                  <a:schemeClr val="bg1"/>
                </a:solidFill>
                <a:latin typeface="+mn-ea"/>
              </a:rPr>
              <a:t>概要</a:t>
            </a:r>
            <a:endParaRPr kumimoji="1" lang="ja-JP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88504" y="885183"/>
            <a:ext cx="1723549" cy="581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 smtClean="0"/>
              <a:t>会社名：</a:t>
            </a:r>
            <a:endParaRPr lang="en-US" altLang="ja-JP" sz="2000" b="1" dirty="0" smtClean="0"/>
          </a:p>
          <a:p>
            <a:endParaRPr lang="en-US" altLang="ja-JP" sz="2000" b="1" dirty="0" smtClean="0"/>
          </a:p>
          <a:p>
            <a:r>
              <a:rPr lang="ja-JP" altLang="en-US" sz="2000" b="1" dirty="0" smtClean="0"/>
              <a:t>オフィス：</a:t>
            </a:r>
            <a:endParaRPr lang="en-US" altLang="ja-JP" sz="2000" b="1" dirty="0" smtClean="0"/>
          </a:p>
          <a:p>
            <a:endParaRPr kumimoji="1" lang="en-US" altLang="ja-JP" sz="2000" b="1" dirty="0" smtClean="0"/>
          </a:p>
          <a:p>
            <a:endParaRPr lang="en-US" altLang="ja-JP" sz="2000" b="1" dirty="0" smtClean="0"/>
          </a:p>
          <a:p>
            <a:r>
              <a:rPr lang="ja-JP" altLang="en-US" sz="2000" b="1" dirty="0" smtClean="0"/>
              <a:t>設立資本金：</a:t>
            </a:r>
            <a:endParaRPr lang="en-US" altLang="ja-JP" sz="2000" b="1" dirty="0" smtClean="0"/>
          </a:p>
          <a:p>
            <a:endParaRPr kumimoji="1" lang="en-US" altLang="ja-JP" sz="2000" b="1" dirty="0" smtClean="0"/>
          </a:p>
          <a:p>
            <a:endParaRPr lang="en-US" altLang="ja-JP" sz="2000" b="1" dirty="0" smtClean="0"/>
          </a:p>
          <a:p>
            <a:r>
              <a:rPr lang="ja-JP" altLang="en-US" sz="2000" b="1" dirty="0" smtClean="0"/>
              <a:t>設立年月日：</a:t>
            </a:r>
            <a:endParaRPr lang="en-US" altLang="ja-JP" sz="2000" b="1" dirty="0" smtClean="0"/>
          </a:p>
          <a:p>
            <a:endParaRPr kumimoji="1" lang="en-US" altLang="ja-JP" sz="2000" b="1" dirty="0" smtClean="0"/>
          </a:p>
          <a:p>
            <a:r>
              <a:rPr lang="ja-JP" altLang="en-US" sz="2000" b="1" dirty="0" smtClean="0"/>
              <a:t>代表者：</a:t>
            </a:r>
            <a:endParaRPr lang="en-US" altLang="ja-JP" sz="2000" b="1" dirty="0" smtClean="0"/>
          </a:p>
          <a:p>
            <a:endParaRPr lang="en-US" altLang="ja-JP" sz="2000" b="1" dirty="0" smtClean="0"/>
          </a:p>
          <a:p>
            <a:endParaRPr kumimoji="1" lang="en-US" altLang="ja-JP" sz="2000" b="1" dirty="0" smtClean="0"/>
          </a:p>
          <a:p>
            <a:r>
              <a:rPr lang="ja-JP" altLang="en-US" sz="2000" b="1" dirty="0" smtClean="0"/>
              <a:t>営業責任者：</a:t>
            </a:r>
            <a:endParaRPr lang="en-US" altLang="ja-JP" sz="2000" b="1" dirty="0" smtClean="0"/>
          </a:p>
          <a:p>
            <a:endParaRPr kumimoji="1" lang="en-US" altLang="ja-JP" b="1" dirty="0" smtClean="0"/>
          </a:p>
          <a:p>
            <a:endParaRPr kumimoji="1" lang="en-US" altLang="ja-JP" b="1" dirty="0" smtClean="0"/>
          </a:p>
          <a:p>
            <a:r>
              <a:rPr lang="ja-JP" altLang="en-US" b="1" dirty="0" smtClean="0"/>
              <a:t>従業員数：</a:t>
            </a:r>
            <a:endParaRPr lang="en-US" altLang="ja-JP" b="1" dirty="0" smtClean="0"/>
          </a:p>
          <a:p>
            <a:endParaRPr kumimoji="1" lang="en-US" altLang="ja-JP" b="1" dirty="0" smtClean="0"/>
          </a:p>
          <a:p>
            <a:r>
              <a:rPr lang="ja-JP" altLang="en-US" sz="2000" b="1" dirty="0" smtClean="0"/>
              <a:t>事業内容：</a:t>
            </a:r>
            <a:endParaRPr kumimoji="1" lang="ja-JP" altLang="en-US" sz="20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44688" y="857232"/>
            <a:ext cx="6986464" cy="587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latin typeface="+mj-ea"/>
                <a:ea typeface="+mj-ea"/>
              </a:rPr>
              <a:t>PROMO TEC PTE. LTD.</a:t>
            </a:r>
            <a:endParaRPr kumimoji="1" lang="en-US" altLang="ja-JP" sz="2000" b="1" dirty="0" smtClean="0">
              <a:latin typeface="+mj-ea"/>
              <a:ea typeface="+mj-ea"/>
            </a:endParaRPr>
          </a:p>
          <a:p>
            <a:endParaRPr lang="en-US" altLang="ja-JP" sz="2000" b="1" dirty="0" smtClean="0">
              <a:latin typeface="+mj-ea"/>
              <a:ea typeface="+mj-ea"/>
            </a:endParaRPr>
          </a:p>
          <a:p>
            <a:pPr algn="just">
              <a:spcAft>
                <a:spcPts val="0"/>
              </a:spcAft>
            </a:pPr>
            <a:r>
              <a:rPr lang="en-US" altLang="ja-JP" sz="2000" b="1" kern="100" dirty="0">
                <a:latin typeface="+mj-ea"/>
                <a:ea typeface="+mj-ea"/>
                <a:cs typeface="Times New Roman"/>
              </a:rPr>
              <a:t>100 </a:t>
            </a:r>
            <a:r>
              <a:rPr lang="en-US" altLang="ja-JP" sz="2000" b="1" kern="100" dirty="0" err="1">
                <a:latin typeface="+mj-ea"/>
                <a:ea typeface="+mj-ea"/>
                <a:cs typeface="Times New Roman"/>
              </a:rPr>
              <a:t>Tras</a:t>
            </a:r>
            <a:r>
              <a:rPr lang="en-US" altLang="ja-JP" sz="2000" b="1" kern="100" dirty="0">
                <a:latin typeface="+mj-ea"/>
                <a:ea typeface="+mj-ea"/>
                <a:cs typeface="Times New Roman"/>
              </a:rPr>
              <a:t> Street #16-01 100AM Singapore </a:t>
            </a:r>
            <a:r>
              <a:rPr lang="en-US" altLang="ja-JP" sz="2000" b="1" kern="100" dirty="0" smtClean="0">
                <a:latin typeface="+mj-ea"/>
                <a:ea typeface="+mj-ea"/>
                <a:cs typeface="Times New Roman"/>
              </a:rPr>
              <a:t>079027</a:t>
            </a:r>
          </a:p>
          <a:p>
            <a:pPr algn="just">
              <a:spcAft>
                <a:spcPts val="0"/>
              </a:spcAft>
            </a:pPr>
            <a:r>
              <a:rPr lang="en-US" altLang="ja-JP" b="1" dirty="0" smtClean="0">
                <a:latin typeface="+mj-ea"/>
                <a:ea typeface="+mj-ea"/>
                <a:cs typeface="Times New Roman"/>
              </a:rPr>
              <a:t>TEL: +65-6239-9353  FAX: </a:t>
            </a:r>
            <a:r>
              <a:rPr lang="en-US" altLang="ja-JP" b="1" kern="100" dirty="0" smtClean="0">
                <a:latin typeface="+mj-ea"/>
                <a:ea typeface="+mj-ea"/>
                <a:cs typeface="Times New Roman"/>
              </a:rPr>
              <a:t>+65-6239-9355</a:t>
            </a:r>
            <a:endParaRPr lang="en-US" altLang="ja-JP" b="1" dirty="0" smtClean="0">
              <a:latin typeface="+mj-ea"/>
              <a:ea typeface="+mj-ea"/>
            </a:endParaRPr>
          </a:p>
          <a:p>
            <a:endParaRPr kumimoji="1" lang="en-US" altLang="ja-JP" sz="2000" b="1" dirty="0" smtClean="0">
              <a:latin typeface="+mj-ea"/>
              <a:ea typeface="+mj-ea"/>
            </a:endParaRPr>
          </a:p>
          <a:p>
            <a:r>
              <a:rPr kumimoji="1" lang="en-US" altLang="ja-JP" sz="2000" b="1" dirty="0" smtClean="0">
                <a:latin typeface="+mj-ea"/>
                <a:ea typeface="+mj-ea"/>
              </a:rPr>
              <a:t>14,320,000</a:t>
            </a:r>
            <a:r>
              <a:rPr kumimoji="1" lang="ja-JP" altLang="en-US" sz="2000" b="1" dirty="0" smtClean="0">
                <a:latin typeface="+mj-ea"/>
                <a:ea typeface="+mj-ea"/>
              </a:rPr>
              <a:t>シンガポールドル（約</a:t>
            </a:r>
            <a:r>
              <a:rPr lang="en-US" altLang="ja-JP" sz="2000" b="1" dirty="0">
                <a:latin typeface="+mj-ea"/>
                <a:ea typeface="+mj-ea"/>
              </a:rPr>
              <a:t>9</a:t>
            </a:r>
            <a:r>
              <a:rPr kumimoji="1" lang="ja-JP" altLang="en-US" sz="2000" b="1" dirty="0" smtClean="0">
                <a:latin typeface="+mj-ea"/>
                <a:ea typeface="+mj-ea"/>
              </a:rPr>
              <a:t>億円）</a:t>
            </a:r>
            <a:endParaRPr kumimoji="1" lang="en-US" altLang="ja-JP" sz="2000" b="1" dirty="0" smtClean="0">
              <a:latin typeface="+mj-ea"/>
              <a:ea typeface="+mj-ea"/>
            </a:endParaRPr>
          </a:p>
          <a:p>
            <a:r>
              <a:rPr lang="ja-JP" altLang="en-US" sz="2000" b="1" dirty="0" smtClean="0">
                <a:latin typeface="+mj-ea"/>
                <a:ea typeface="+mj-ea"/>
              </a:rPr>
              <a:t>㈱電通テック（</a:t>
            </a:r>
            <a:r>
              <a:rPr lang="en-US" altLang="ja-JP" sz="2000" b="1" dirty="0" smtClean="0">
                <a:latin typeface="+mj-ea"/>
                <a:ea typeface="+mj-ea"/>
              </a:rPr>
              <a:t>100</a:t>
            </a:r>
            <a:r>
              <a:rPr lang="ja-JP" altLang="en-US" sz="2000" b="1" dirty="0" smtClean="0">
                <a:latin typeface="+mj-ea"/>
                <a:ea typeface="+mj-ea"/>
              </a:rPr>
              <a:t>％）</a:t>
            </a:r>
            <a:endParaRPr lang="en-US" altLang="ja-JP" sz="2000" b="1" dirty="0" smtClean="0">
              <a:latin typeface="+mj-ea"/>
              <a:ea typeface="+mj-ea"/>
            </a:endParaRPr>
          </a:p>
          <a:p>
            <a:endParaRPr kumimoji="1" lang="en-US" altLang="ja-JP" sz="2000" b="1" dirty="0" smtClean="0">
              <a:latin typeface="+mj-ea"/>
              <a:ea typeface="+mj-ea"/>
            </a:endParaRPr>
          </a:p>
          <a:p>
            <a:r>
              <a:rPr lang="en-US" altLang="ja-JP" sz="2000" b="1" dirty="0" smtClean="0">
                <a:latin typeface="+mj-ea"/>
                <a:ea typeface="+mj-ea"/>
              </a:rPr>
              <a:t>2011</a:t>
            </a:r>
            <a:r>
              <a:rPr lang="ja-JP" altLang="en-US" sz="2000" b="1" dirty="0" smtClean="0">
                <a:latin typeface="+mj-ea"/>
                <a:ea typeface="+mj-ea"/>
              </a:rPr>
              <a:t>年</a:t>
            </a:r>
            <a:r>
              <a:rPr lang="en-US" altLang="ja-JP" sz="2000" b="1" dirty="0" smtClean="0">
                <a:latin typeface="+mj-ea"/>
                <a:ea typeface="+mj-ea"/>
              </a:rPr>
              <a:t>10</a:t>
            </a:r>
            <a:r>
              <a:rPr lang="ja-JP" altLang="en-US" sz="2000" b="1" dirty="0" smtClean="0">
                <a:latin typeface="+mj-ea"/>
                <a:ea typeface="+mj-ea"/>
              </a:rPr>
              <a:t>月</a:t>
            </a:r>
            <a:r>
              <a:rPr lang="en-US" altLang="ja-JP" sz="2000" b="1" dirty="0" smtClean="0">
                <a:latin typeface="+mj-ea"/>
                <a:ea typeface="+mj-ea"/>
              </a:rPr>
              <a:t>28</a:t>
            </a:r>
            <a:r>
              <a:rPr lang="ja-JP" altLang="en-US" sz="2000" b="1" dirty="0" smtClean="0">
                <a:latin typeface="+mj-ea"/>
                <a:ea typeface="+mj-ea"/>
              </a:rPr>
              <a:t>日</a:t>
            </a:r>
            <a:endParaRPr lang="en-US" altLang="ja-JP" sz="2000" b="1" dirty="0" smtClean="0">
              <a:latin typeface="+mj-ea"/>
              <a:ea typeface="+mj-ea"/>
            </a:endParaRPr>
          </a:p>
          <a:p>
            <a:endParaRPr kumimoji="1" lang="en-US" altLang="ja-JP" sz="2000" b="1" dirty="0" smtClean="0">
              <a:latin typeface="+mj-ea"/>
              <a:ea typeface="+mj-ea"/>
            </a:endParaRPr>
          </a:p>
          <a:p>
            <a:r>
              <a:rPr lang="ja-JP" altLang="en-US" sz="2000" b="1" dirty="0" smtClean="0">
                <a:latin typeface="+mj-ea"/>
                <a:ea typeface="+mj-ea"/>
              </a:rPr>
              <a:t>代表取締役社長　　</a:t>
            </a:r>
            <a:endParaRPr lang="en-US" altLang="ja-JP" sz="2000" b="1" dirty="0" smtClean="0">
              <a:latin typeface="+mj-ea"/>
              <a:ea typeface="+mj-ea"/>
            </a:endParaRPr>
          </a:p>
          <a:p>
            <a:r>
              <a:rPr lang="ja-JP" altLang="en-US" sz="2000" b="1" dirty="0" smtClean="0">
                <a:latin typeface="+mj-ea"/>
                <a:ea typeface="+mj-ea"/>
              </a:rPr>
              <a:t>（現　電通テック執行役員）</a:t>
            </a:r>
            <a:endParaRPr lang="en-US" altLang="ja-JP" sz="2000" b="1" dirty="0" smtClean="0">
              <a:latin typeface="+mj-ea"/>
              <a:ea typeface="+mj-ea"/>
            </a:endParaRPr>
          </a:p>
          <a:p>
            <a:endParaRPr kumimoji="1" lang="en-US" altLang="ja-JP" sz="2000" b="1" dirty="0" smtClean="0">
              <a:latin typeface="+mj-ea"/>
              <a:ea typeface="+mj-ea"/>
            </a:endParaRPr>
          </a:p>
          <a:p>
            <a:r>
              <a:rPr lang="ja-JP" altLang="en-US" sz="2000" b="1" dirty="0" smtClean="0">
                <a:latin typeface="+mj-ea"/>
                <a:ea typeface="+mj-ea"/>
              </a:rPr>
              <a:t>植竹　杏子　</a:t>
            </a:r>
            <a:r>
              <a:rPr lang="en-US" altLang="ja-JP" b="1" dirty="0" smtClean="0">
                <a:latin typeface="+mj-ea"/>
                <a:ea typeface="+mj-ea"/>
              </a:rPr>
              <a:t>/</a:t>
            </a:r>
            <a:r>
              <a:rPr lang="ja-JP" altLang="en-US" b="1" dirty="0" smtClean="0">
                <a:latin typeface="+mj-ea"/>
                <a:ea typeface="+mj-ea"/>
              </a:rPr>
              <a:t>　</a:t>
            </a:r>
            <a:r>
              <a:rPr lang="en-US" altLang="ja-JP" b="1" dirty="0" smtClean="0">
                <a:latin typeface="+mj-ea"/>
                <a:ea typeface="+mj-ea"/>
              </a:rPr>
              <a:t> MOBILE: +65-9146-5543</a:t>
            </a:r>
          </a:p>
          <a:p>
            <a:r>
              <a:rPr lang="en-US" altLang="ja-JP" b="1" dirty="0" smtClean="0">
                <a:latin typeface="+mj-ea"/>
                <a:ea typeface="+mj-ea"/>
              </a:rPr>
              <a:t>                       uetake.k@promotec.pro</a:t>
            </a:r>
          </a:p>
          <a:p>
            <a:endParaRPr lang="en-US" altLang="ja-JP" sz="2000" b="1" dirty="0" smtClean="0">
              <a:latin typeface="+mj-ea"/>
              <a:ea typeface="+mj-ea"/>
            </a:endParaRPr>
          </a:p>
          <a:p>
            <a:r>
              <a:rPr lang="en-US" altLang="ja-JP" sz="2000" b="1" dirty="0">
                <a:solidFill>
                  <a:prstClr val="black"/>
                </a:solidFill>
                <a:latin typeface="+mj-ea"/>
                <a:ea typeface="+mj-ea"/>
              </a:rPr>
              <a:t>1</a:t>
            </a:r>
            <a:r>
              <a:rPr lang="ja-JP" altLang="en-US" sz="2000" b="1" dirty="0" smtClean="0">
                <a:solidFill>
                  <a:prstClr val="black"/>
                </a:solidFill>
                <a:latin typeface="+mj-ea"/>
                <a:ea typeface="+mj-ea"/>
              </a:rPr>
              <a:t>名　</a:t>
            </a:r>
            <a:endParaRPr lang="en-US" altLang="ja-JP" sz="2000" b="1" dirty="0" smtClean="0">
              <a:solidFill>
                <a:prstClr val="black"/>
              </a:solidFill>
              <a:latin typeface="+mj-ea"/>
              <a:ea typeface="+mj-ea"/>
            </a:endParaRPr>
          </a:p>
          <a:p>
            <a:endParaRPr lang="en-US" altLang="ja-JP" sz="2000" b="1" dirty="0" smtClean="0">
              <a:latin typeface="+mj-ea"/>
              <a:ea typeface="+mj-ea"/>
            </a:endParaRPr>
          </a:p>
          <a:p>
            <a:r>
              <a:rPr lang="ja-JP" altLang="en-US" sz="2000" b="1" dirty="0" smtClean="0">
                <a:latin typeface="+mj-ea"/>
                <a:ea typeface="+mj-ea"/>
              </a:rPr>
              <a:t>プロモーション関連業務全般</a:t>
            </a:r>
            <a:endParaRPr lang="en-US" altLang="ja-JP" sz="2000" b="1" dirty="0" smtClean="0"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3E92-36B1-4C78-A09F-79BFB1A92E70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8270" y="0"/>
            <a:ext cx="6856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PROMO TEC </a:t>
            </a:r>
            <a:r>
              <a:rPr lang="ja-JP" altLang="en-US" dirty="0" smtClean="0">
                <a:solidFill>
                  <a:schemeClr val="bg1"/>
                </a:solidFill>
              </a:rPr>
              <a:t>（</a:t>
            </a:r>
            <a:r>
              <a:rPr lang="en-US" altLang="ja-JP" dirty="0" smtClean="0">
                <a:solidFill>
                  <a:schemeClr val="bg1"/>
                </a:solidFill>
              </a:rPr>
              <a:t>SINGAPORE</a:t>
            </a:r>
            <a:r>
              <a:rPr lang="ja-JP" altLang="en-US" dirty="0" smtClean="0">
                <a:solidFill>
                  <a:schemeClr val="bg1"/>
                </a:solidFill>
              </a:rPr>
              <a:t>）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1280592" y="2516501"/>
            <a:ext cx="5429288" cy="2588868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120585" y="2063267"/>
            <a:ext cx="1234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 smtClean="0">
                <a:latin typeface="+mn-ea"/>
              </a:rPr>
              <a:t>営業セクション</a:t>
            </a:r>
            <a:endParaRPr kumimoji="1" lang="ja-JP" altLang="en-US" sz="1400" b="1" dirty="0">
              <a:latin typeface="+mn-ea"/>
            </a:endParaRPr>
          </a:p>
        </p:txBody>
      </p:sp>
      <p:pic>
        <p:nvPicPr>
          <p:cNvPr id="61" name="図 60" descr="植竹.jpg"/>
          <p:cNvPicPr>
            <a:picLocks noChangeAspect="1"/>
          </p:cNvPicPr>
          <p:nvPr/>
        </p:nvPicPr>
        <p:blipFill>
          <a:blip r:embed="rId2" cstate="email">
            <a:lum bright="12000" contras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4791" y="3001190"/>
            <a:ext cx="966219" cy="1275320"/>
          </a:xfrm>
          <a:prstGeom prst="rect">
            <a:avLst/>
          </a:prstGeom>
        </p:spPr>
      </p:pic>
      <p:sp>
        <p:nvSpPr>
          <p:cNvPr id="64" name="Rounded Rectangle 10"/>
          <p:cNvSpPr/>
          <p:nvPr/>
        </p:nvSpPr>
        <p:spPr>
          <a:xfrm>
            <a:off x="3239037" y="4276510"/>
            <a:ext cx="1096650" cy="232610"/>
          </a:xfrm>
          <a:prstGeom prst="roundRect">
            <a:avLst>
              <a:gd name="adj" fmla="val 9048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植竹　杏子</a:t>
            </a:r>
            <a:endParaRPr lang="en-US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/>
          <p:cNvSpPr txBox="1"/>
          <p:nvPr/>
        </p:nvSpPr>
        <p:spPr>
          <a:xfrm>
            <a:off x="1954220" y="2000240"/>
            <a:ext cx="6070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ja-JP" sz="4000" b="1" dirty="0" smtClean="0"/>
              <a:t>PROMO TEC INDIA</a:t>
            </a:r>
            <a:endParaRPr lang="ja-JP" altLang="en-US" sz="4000" b="1" dirty="0"/>
          </a:p>
        </p:txBody>
      </p:sp>
      <p:pic>
        <p:nvPicPr>
          <p:cNvPr id="7" name="Picture 2" descr="\\Tkycfs1\promotecplus\INDIA\インド写真\PromoTec新事務所\01.Vipul Agoraビル全景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536" y="3937263"/>
            <a:ext cx="2596799" cy="1947600"/>
          </a:xfrm>
          <a:prstGeom prst="rect">
            <a:avLst/>
          </a:prstGeom>
          <a:noFill/>
        </p:spPr>
      </p:pic>
      <p:pic>
        <p:nvPicPr>
          <p:cNvPr id="11" name="Picture 2" descr="C:\Users\t52232\Desktop\新オフィス写真\P101048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65725" y="3940543"/>
            <a:ext cx="2943459" cy="198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t52232\Desktop\新オフィス写真\P101052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2221" y="3960452"/>
            <a:ext cx="2615275" cy="196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3E92-36B1-4C78-A09F-79BFB1A92E70}" type="slidenum">
              <a:rPr kumimoji="1" lang="ja-JP" altLang="en-US" smtClean="0"/>
              <a:pPr/>
              <a:t>18</a:t>
            </a:fld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8270" y="0"/>
            <a:ext cx="6856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PROMO TEC INDIA PVT.LTD.</a:t>
            </a:r>
            <a:r>
              <a:rPr lang="ja-JP" altLang="en-US" dirty="0" smtClean="0">
                <a:solidFill>
                  <a:schemeClr val="bg1"/>
                </a:solidFill>
              </a:rPr>
              <a:t>概要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66720" y="1268760"/>
            <a:ext cx="1723549" cy="43242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会社名：</a:t>
            </a:r>
            <a:endParaRPr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オフィス：</a:t>
            </a:r>
            <a:endParaRPr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800"/>
              </a:lnSpc>
            </a:pPr>
            <a:endParaRPr kumimoji="1"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設立資本金：</a:t>
            </a:r>
            <a:endParaRPr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設立年月日：</a:t>
            </a:r>
            <a:endParaRPr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従業員数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</a:p>
          <a:p>
            <a:endParaRPr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事業内容：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24108" y="1285860"/>
            <a:ext cx="7143800" cy="4224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PROMO TEC INDIA PVT.LTD.</a:t>
            </a:r>
          </a:p>
          <a:p>
            <a:endParaRPr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just"/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306, 3rd Floor, </a:t>
            </a:r>
            <a:r>
              <a:rPr lang="en-US" altLang="ja-JP" sz="2000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Vipul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Agora, M.G. Road, </a:t>
            </a:r>
          </a:p>
          <a:p>
            <a:pPr algn="just"/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Gurgaon-122002, Haryana, INDIA</a:t>
            </a:r>
          </a:p>
          <a:p>
            <a:pPr algn="just"/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TEL: +91-124-410-6215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500"/>
              </a:lnSpc>
            </a:pPr>
            <a:endParaRPr kumimoji="1"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82,000,000</a:t>
            </a:r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インドルピー（約</a:t>
            </a:r>
            <a:r>
              <a:rPr kumimoji="1"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億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5,000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万円）</a:t>
            </a:r>
            <a:endParaRPr kumimoji="1"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PROMO TEC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95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％）、㈱電通テック（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％）</a:t>
            </a:r>
            <a:endParaRPr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2012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22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</a:t>
            </a:r>
            <a:endParaRPr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名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プロモーション関連業務全般</a:t>
            </a:r>
            <a:endParaRPr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3E92-36B1-4C78-A09F-79BFB1A92E70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8270" y="0"/>
            <a:ext cx="6856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PROMO TEC INDIA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72480" y="2071678"/>
            <a:ext cx="7488832" cy="464347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2480" y="1643050"/>
            <a:ext cx="2540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Account Services</a:t>
            </a:r>
            <a:endParaRPr kumimoji="1"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8" name="Rounded Rectangle 10"/>
          <p:cNvSpPr/>
          <p:nvPr/>
        </p:nvSpPr>
        <p:spPr>
          <a:xfrm>
            <a:off x="2058945" y="4851203"/>
            <a:ext cx="821897" cy="215750"/>
          </a:xfrm>
          <a:prstGeom prst="roundRect">
            <a:avLst>
              <a:gd name="adj" fmla="val 9048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マノジ</a:t>
            </a:r>
            <a:endParaRPr lang="en-US" sz="11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0873" y="3775346"/>
            <a:ext cx="878043" cy="1047756"/>
          </a:xfrm>
          <a:prstGeom prst="rect">
            <a:avLst/>
          </a:prstGeom>
          <a:noFill/>
        </p:spPr>
      </p:pic>
      <p:sp>
        <p:nvSpPr>
          <p:cNvPr id="29" name="正方形/長方形 28"/>
          <p:cNvSpPr/>
          <p:nvPr/>
        </p:nvSpPr>
        <p:spPr>
          <a:xfrm>
            <a:off x="7977336" y="2071678"/>
            <a:ext cx="1728192" cy="4674441"/>
          </a:xfrm>
          <a:prstGeom prst="rect">
            <a:avLst/>
          </a:prstGeom>
          <a:noFill/>
          <a:ln>
            <a:solidFill>
              <a:srgbClr val="00B05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8332779" y="1681063"/>
            <a:ext cx="15943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Administration</a:t>
            </a:r>
            <a:endParaRPr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45" name="直線コネクタ 44"/>
          <p:cNvCxnSpPr/>
          <p:nvPr/>
        </p:nvCxnSpPr>
        <p:spPr>
          <a:xfrm>
            <a:off x="2952736" y="1632220"/>
            <a:ext cx="0" cy="4286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flipH="1" flipV="1">
            <a:off x="2952736" y="1632220"/>
            <a:ext cx="5380043" cy="108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>
            <a:off x="8337376" y="1632220"/>
            <a:ext cx="0" cy="4286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10"/>
          <p:cNvSpPr/>
          <p:nvPr/>
        </p:nvSpPr>
        <p:spPr>
          <a:xfrm>
            <a:off x="3149894" y="6410951"/>
            <a:ext cx="867002" cy="163773"/>
          </a:xfrm>
          <a:prstGeom prst="roundRect">
            <a:avLst>
              <a:gd name="adj" fmla="val 904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スニール</a:t>
            </a:r>
            <a:endParaRPr lang="en-US" altLang="ja-JP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56" name="図 5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749" y="3775346"/>
            <a:ext cx="845990" cy="107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ounded Rectangle 10"/>
          <p:cNvSpPr/>
          <p:nvPr/>
        </p:nvSpPr>
        <p:spPr>
          <a:xfrm>
            <a:off x="3201722" y="4884249"/>
            <a:ext cx="845990" cy="177490"/>
          </a:xfrm>
          <a:prstGeom prst="roundRect">
            <a:avLst>
              <a:gd name="adj" fmla="val 904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ヴィノッド</a:t>
            </a:r>
            <a:endParaRPr lang="en-US" altLang="ja-JP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108" y="5302048"/>
            <a:ext cx="834788" cy="106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392" y="5245611"/>
            <a:ext cx="907376" cy="115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ounded Rectangle 10"/>
          <p:cNvSpPr/>
          <p:nvPr/>
        </p:nvSpPr>
        <p:spPr>
          <a:xfrm>
            <a:off x="8481392" y="6468085"/>
            <a:ext cx="845990" cy="137558"/>
          </a:xfrm>
          <a:prstGeom prst="roundRect">
            <a:avLst>
              <a:gd name="adj" fmla="val 904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アヌラダ</a:t>
            </a:r>
            <a:endParaRPr lang="en-US" altLang="ja-JP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239" y="5302048"/>
            <a:ext cx="813688" cy="1030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ounded Rectangle 10"/>
          <p:cNvSpPr/>
          <p:nvPr/>
        </p:nvSpPr>
        <p:spPr>
          <a:xfrm>
            <a:off x="2061357" y="6410951"/>
            <a:ext cx="867002" cy="163773"/>
          </a:xfrm>
          <a:prstGeom prst="roundRect">
            <a:avLst>
              <a:gd name="adj" fmla="val 904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ラジーブ</a:t>
            </a:r>
            <a:endParaRPr lang="en-US" altLang="ja-JP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27"/>
          <p:cNvSpPr>
            <a:spLocks noGrp="1"/>
          </p:cNvSpPr>
          <p:nvPr>
            <p:ph type="sldNum" sz="quarter" idx="12"/>
          </p:nvPr>
        </p:nvSpPr>
        <p:spPr>
          <a:xfrm>
            <a:off x="9382156" y="6529389"/>
            <a:ext cx="441987" cy="306387"/>
          </a:xfrm>
        </p:spPr>
        <p:txBody>
          <a:bodyPr/>
          <a:lstStyle/>
          <a:p>
            <a:pPr>
              <a:defRPr/>
            </a:pPr>
            <a:fld id="{DA99560D-1368-4F81-9EC8-57D9DCDA4A3F}" type="slidenum">
              <a:rPr lang="en-US" altLang="ja-JP" sz="1400">
                <a:solidFill>
                  <a:schemeClr val="tx1"/>
                </a:solidFill>
                <a:ea typeface="HGPｺﾞｼｯｸE" pitchFamily="50" charset="-128"/>
              </a:rPr>
              <a:pPr>
                <a:defRPr/>
              </a:pPr>
              <a:t>2</a:t>
            </a:fld>
            <a:endParaRPr lang="en-US" altLang="ja-JP" sz="1400" dirty="0">
              <a:solidFill>
                <a:schemeClr val="tx1"/>
              </a:solidFill>
              <a:ea typeface="HGPｺﾞｼｯｸE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" y="642939"/>
            <a:ext cx="8280797" cy="7143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900" tIns="53450" rIns="106900" bIns="534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ea typeface="HGPｺﾞｼｯｸE" pitchFamily="50" charset="-128"/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-302851" y="695300"/>
            <a:ext cx="9906000" cy="50006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3200" b="1" dirty="0" smtClean="0">
                <a:latin typeface="+mn-ea"/>
                <a:ea typeface="+mn-ea"/>
                <a:cs typeface="Meiryo UI" panose="020B0604030504040204" pitchFamily="50" charset="-128"/>
              </a:rPr>
              <a:t>アジアにおける電通テックのネットワーク</a:t>
            </a:r>
            <a:endParaRPr lang="ja-JP" altLang="en-US" sz="3200" b="1" dirty="0">
              <a:latin typeface="+mn-ea"/>
              <a:ea typeface="+mn-ea"/>
              <a:cs typeface="Meiryo UI" panose="020B0604030504040204" pitchFamily="50" charset="-128"/>
            </a:endParaRPr>
          </a:p>
        </p:txBody>
      </p:sp>
      <p:grpSp>
        <p:nvGrpSpPr>
          <p:cNvPr id="2" name="グループ化 102"/>
          <p:cNvGrpSpPr>
            <a:grpSpLocks/>
          </p:cNvGrpSpPr>
          <p:nvPr/>
        </p:nvGrpSpPr>
        <p:grpSpPr bwMode="auto">
          <a:xfrm>
            <a:off x="952472" y="1295401"/>
            <a:ext cx="6891205" cy="5357813"/>
            <a:chOff x="2000232" y="857232"/>
            <a:chExt cx="5087001" cy="3786213"/>
          </a:xfrm>
        </p:grpSpPr>
        <p:pic>
          <p:nvPicPr>
            <p:cNvPr id="4124" name="Picture 2" descr="C:\Documents and Settings\t52704\デスクトップ\a_00_eastern_asia_800p.gif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33" t="746" r="667" b="3043"/>
            <a:stretch>
              <a:fillRect/>
            </a:stretch>
          </p:blipFill>
          <p:spPr bwMode="auto">
            <a:xfrm>
              <a:off x="2000232" y="857232"/>
              <a:ext cx="5087001" cy="3786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円/楕円 9"/>
            <p:cNvSpPr/>
            <p:nvPr/>
          </p:nvSpPr>
          <p:spPr>
            <a:xfrm>
              <a:off x="4228254" y="3972584"/>
              <a:ext cx="125684" cy="11554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200" dirty="0">
                <a:solidFill>
                  <a:prstClr val="white"/>
                </a:solidFill>
                <a:ea typeface="HGPｺﾞｼｯｸE" pitchFamily="50" charset="-128"/>
              </a:endParaRPr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5719951" y="1874742"/>
              <a:ext cx="96484" cy="115549"/>
            </a:xfrm>
            <a:prstGeom prst="ellipse">
              <a:avLst/>
            </a:prstGeom>
            <a:solidFill>
              <a:srgbClr val="12AA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200" dirty="0">
                <a:solidFill>
                  <a:prstClr val="white"/>
                </a:solidFill>
                <a:ea typeface="HGPｺﾞｼｯｸE" pitchFamily="50" charset="-128"/>
              </a:endParaRPr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5948466" y="1817528"/>
              <a:ext cx="96484" cy="115550"/>
            </a:xfrm>
            <a:prstGeom prst="ellipse">
              <a:avLst/>
            </a:prstGeom>
            <a:solidFill>
              <a:srgbClr val="12AA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200" dirty="0">
                <a:solidFill>
                  <a:prstClr val="white"/>
                </a:solidFill>
                <a:ea typeface="HGPｺﾞｼｯｸE" pitchFamily="50" charset="-128"/>
              </a:endParaRPr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6175711" y="1705344"/>
              <a:ext cx="96484" cy="115550"/>
            </a:xfrm>
            <a:prstGeom prst="ellipse">
              <a:avLst/>
            </a:prstGeom>
            <a:solidFill>
              <a:srgbClr val="12AA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200" dirty="0">
                <a:solidFill>
                  <a:prstClr val="white"/>
                </a:solidFill>
                <a:ea typeface="HGPｺﾞｼｯｸE" pitchFamily="50" charset="-128"/>
              </a:endParaRPr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6065263" y="1761436"/>
              <a:ext cx="95214" cy="115550"/>
            </a:xfrm>
            <a:prstGeom prst="ellipse">
              <a:avLst/>
            </a:prstGeom>
            <a:solidFill>
              <a:srgbClr val="12AA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200" dirty="0">
                <a:solidFill>
                  <a:prstClr val="white"/>
                </a:solidFill>
                <a:ea typeface="HGPｺﾞｼｯｸE" pitchFamily="50" charset="-128"/>
              </a:endParaRPr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4399641" y="4375325"/>
              <a:ext cx="106640" cy="11667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200" dirty="0">
                <a:solidFill>
                  <a:prstClr val="white"/>
                </a:solidFill>
                <a:ea typeface="HGPｺﾞｼｯｸE" pitchFamily="50" charset="-128"/>
              </a:endParaRPr>
            </a:p>
          </p:txBody>
        </p:sp>
      </p:grpSp>
      <p:sp>
        <p:nvSpPr>
          <p:cNvPr id="4103" name="テキスト ボックス 16"/>
          <p:cNvSpPr txBox="1">
            <a:spLocks noChangeArrowheads="1"/>
          </p:cNvSpPr>
          <p:nvPr/>
        </p:nvSpPr>
        <p:spPr bwMode="auto">
          <a:xfrm>
            <a:off x="3506362" y="5867401"/>
            <a:ext cx="140507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200" dirty="0">
                <a:solidFill>
                  <a:srgbClr val="C00000"/>
                </a:solidFill>
                <a:ea typeface="HGPｺﾞｼｯｸE" pitchFamily="50" charset="-128"/>
              </a:rPr>
              <a:t>Singapore</a:t>
            </a:r>
            <a:endParaRPr lang="ja-JP" altLang="en-US" sz="1200" dirty="0">
              <a:solidFill>
                <a:srgbClr val="C00000"/>
              </a:solidFill>
              <a:ea typeface="HGPｺﾞｼｯｸE" pitchFamily="50" charset="-128"/>
            </a:endParaRPr>
          </a:p>
        </p:txBody>
      </p:sp>
      <p:sp>
        <p:nvSpPr>
          <p:cNvPr id="4104" name="テキスト ボックス 17"/>
          <p:cNvSpPr txBox="1">
            <a:spLocks noChangeArrowheads="1"/>
          </p:cNvSpPr>
          <p:nvPr/>
        </p:nvSpPr>
        <p:spPr bwMode="auto">
          <a:xfrm>
            <a:off x="3893316" y="6438901"/>
            <a:ext cx="87537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200" dirty="0">
                <a:solidFill>
                  <a:srgbClr val="C00000"/>
                </a:solidFill>
                <a:ea typeface="HGPｺﾞｼｯｸE" pitchFamily="50" charset="-128"/>
              </a:rPr>
              <a:t>Jakarta</a:t>
            </a:r>
            <a:endParaRPr lang="ja-JP" altLang="en-US" sz="1200" dirty="0">
              <a:solidFill>
                <a:srgbClr val="C00000"/>
              </a:solidFill>
              <a:ea typeface="HGPｺﾞｼｯｸE" pitchFamily="50" charset="-128"/>
            </a:endParaRPr>
          </a:p>
        </p:txBody>
      </p:sp>
      <p:sp>
        <p:nvSpPr>
          <p:cNvPr id="4105" name="テキスト ボックス 18"/>
          <p:cNvSpPr txBox="1">
            <a:spLocks noChangeArrowheads="1"/>
          </p:cNvSpPr>
          <p:nvPr/>
        </p:nvSpPr>
        <p:spPr bwMode="auto">
          <a:xfrm>
            <a:off x="4173641" y="4795839"/>
            <a:ext cx="149965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200" dirty="0">
                <a:solidFill>
                  <a:srgbClr val="C00000"/>
                </a:solidFill>
                <a:ea typeface="HGPｺﾞｼｯｸE" pitchFamily="50" charset="-128"/>
              </a:rPr>
              <a:t>Ho-Chi-Minh City</a:t>
            </a:r>
            <a:endParaRPr lang="ja-JP" altLang="en-US" sz="1200" dirty="0">
              <a:solidFill>
                <a:srgbClr val="C00000"/>
              </a:solidFill>
              <a:ea typeface="HGPｺﾞｼｯｸE" pitchFamily="50" charset="-128"/>
            </a:endParaRPr>
          </a:p>
        </p:txBody>
      </p:sp>
      <p:sp>
        <p:nvSpPr>
          <p:cNvPr id="4106" name="テキスト ボックス 19"/>
          <p:cNvSpPr txBox="1">
            <a:spLocks noChangeArrowheads="1"/>
          </p:cNvSpPr>
          <p:nvPr/>
        </p:nvSpPr>
        <p:spPr bwMode="auto">
          <a:xfrm>
            <a:off x="3428972" y="4295776"/>
            <a:ext cx="121417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200" dirty="0">
                <a:solidFill>
                  <a:srgbClr val="C00000"/>
                </a:solidFill>
                <a:ea typeface="HGPｺﾞｼｯｸE" pitchFamily="50" charset="-128"/>
              </a:rPr>
              <a:t>Bangkok</a:t>
            </a:r>
            <a:endParaRPr lang="ja-JP" altLang="en-US" sz="1200" dirty="0">
              <a:solidFill>
                <a:srgbClr val="C00000"/>
              </a:solidFill>
              <a:ea typeface="HGPｺﾞｼｯｸE" pitchFamily="50" charset="-128"/>
            </a:endParaRPr>
          </a:p>
        </p:txBody>
      </p:sp>
      <p:sp>
        <p:nvSpPr>
          <p:cNvPr id="4107" name="テキスト ボックス 20"/>
          <p:cNvSpPr txBox="1">
            <a:spLocks noChangeArrowheads="1"/>
          </p:cNvSpPr>
          <p:nvPr/>
        </p:nvSpPr>
        <p:spPr bwMode="auto">
          <a:xfrm>
            <a:off x="3238488" y="5214950"/>
            <a:ext cx="1285611" cy="276999"/>
          </a:xfrm>
          <a:prstGeom prst="rect">
            <a:avLst/>
          </a:prstGeom>
          <a:solidFill>
            <a:srgbClr val="F2F2F2">
              <a:alpha val="43921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srgbClr val="C00000"/>
                </a:solidFill>
                <a:ea typeface="HGPｺﾞｼｯｸE" pitchFamily="50" charset="-128"/>
              </a:rPr>
              <a:t>Kuala Lumpur</a:t>
            </a:r>
            <a:endParaRPr lang="ja-JP" altLang="en-US" sz="1200" dirty="0">
              <a:solidFill>
                <a:srgbClr val="C00000"/>
              </a:solidFill>
              <a:ea typeface="HGPｺﾞｼｯｸE" pitchFamily="50" charset="-128"/>
            </a:endParaRPr>
          </a:p>
        </p:txBody>
      </p:sp>
      <p:sp>
        <p:nvSpPr>
          <p:cNvPr id="4108" name="テキスト ボックス 21"/>
          <p:cNvSpPr txBox="1">
            <a:spLocks noChangeArrowheads="1"/>
          </p:cNvSpPr>
          <p:nvPr/>
        </p:nvSpPr>
        <p:spPr bwMode="auto">
          <a:xfrm>
            <a:off x="6746412" y="2420888"/>
            <a:ext cx="108690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200" dirty="0">
                <a:solidFill>
                  <a:srgbClr val="000000"/>
                </a:solidFill>
                <a:ea typeface="HGPｺﾞｼｯｸE" pitchFamily="50" charset="-128"/>
              </a:rPr>
              <a:t>Tokyo</a:t>
            </a:r>
            <a:endParaRPr lang="ja-JP" altLang="en-US" sz="1200" dirty="0">
              <a:solidFill>
                <a:srgbClr val="000000"/>
              </a:solidFill>
              <a:ea typeface="HGPｺﾞｼｯｸE" pitchFamily="50" charset="-128"/>
            </a:endParaRPr>
          </a:p>
        </p:txBody>
      </p:sp>
      <p:sp>
        <p:nvSpPr>
          <p:cNvPr id="4109" name="テキスト ボックス 22"/>
          <p:cNvSpPr txBox="1">
            <a:spLocks noChangeArrowheads="1"/>
          </p:cNvSpPr>
          <p:nvPr/>
        </p:nvSpPr>
        <p:spPr bwMode="auto">
          <a:xfrm>
            <a:off x="6379492" y="2708920"/>
            <a:ext cx="10937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200" dirty="0">
                <a:solidFill>
                  <a:srgbClr val="000000"/>
                </a:solidFill>
                <a:ea typeface="HGPｺﾞｼｯｸE" pitchFamily="50" charset="-128"/>
              </a:rPr>
              <a:t>Osaka</a:t>
            </a:r>
            <a:endParaRPr lang="ja-JP" altLang="en-US" sz="1200" dirty="0">
              <a:solidFill>
                <a:srgbClr val="000000"/>
              </a:solidFill>
              <a:ea typeface="HGPｺﾞｼｯｸE" pitchFamily="50" charset="-128"/>
            </a:endParaRPr>
          </a:p>
        </p:txBody>
      </p:sp>
      <p:sp>
        <p:nvSpPr>
          <p:cNvPr id="4110" name="テキスト ボックス 23"/>
          <p:cNvSpPr txBox="1">
            <a:spLocks noChangeArrowheads="1"/>
          </p:cNvSpPr>
          <p:nvPr/>
        </p:nvSpPr>
        <p:spPr bwMode="auto">
          <a:xfrm>
            <a:off x="6161748" y="2864743"/>
            <a:ext cx="109550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200" dirty="0">
                <a:solidFill>
                  <a:srgbClr val="000000"/>
                </a:solidFill>
                <a:ea typeface="HGPｺﾞｼｯｸE" pitchFamily="50" charset="-128"/>
              </a:rPr>
              <a:t>Fukuoka</a:t>
            </a:r>
            <a:endParaRPr lang="ja-JP" altLang="en-US" sz="1200" dirty="0">
              <a:solidFill>
                <a:srgbClr val="000000"/>
              </a:solidFill>
              <a:ea typeface="HGPｺﾞｼｯｸE" pitchFamily="50" charset="-128"/>
            </a:endParaRPr>
          </a:p>
        </p:txBody>
      </p:sp>
      <p:sp>
        <p:nvSpPr>
          <p:cNvPr id="4111" name="テキスト ボックス 24"/>
          <p:cNvSpPr txBox="1">
            <a:spLocks noChangeArrowheads="1"/>
          </p:cNvSpPr>
          <p:nvPr/>
        </p:nvSpPr>
        <p:spPr bwMode="auto">
          <a:xfrm>
            <a:off x="6595516" y="2564904"/>
            <a:ext cx="10937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200" dirty="0">
                <a:solidFill>
                  <a:srgbClr val="000000"/>
                </a:solidFill>
                <a:ea typeface="HGPｺﾞｼｯｸE" pitchFamily="50" charset="-128"/>
              </a:rPr>
              <a:t>Nagoya</a:t>
            </a:r>
            <a:endParaRPr lang="ja-JP" altLang="en-US" sz="1200" dirty="0">
              <a:solidFill>
                <a:srgbClr val="000000"/>
              </a:solidFill>
              <a:ea typeface="HGPｺﾞｼｯｸE" pitchFamily="50" charset="-128"/>
            </a:endParaRPr>
          </a:p>
        </p:txBody>
      </p:sp>
      <p:sp>
        <p:nvSpPr>
          <p:cNvPr id="4112" name="テキスト ボックス 25"/>
          <p:cNvSpPr txBox="1">
            <a:spLocks noChangeArrowheads="1"/>
          </p:cNvSpPr>
          <p:nvPr/>
        </p:nvSpPr>
        <p:spPr bwMode="auto">
          <a:xfrm>
            <a:off x="4443649" y="2608264"/>
            <a:ext cx="997479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200" dirty="0">
                <a:solidFill>
                  <a:srgbClr val="000000"/>
                </a:solidFill>
                <a:ea typeface="HGPｺﾞｼｯｸE" pitchFamily="50" charset="-128"/>
              </a:rPr>
              <a:t>Beijing</a:t>
            </a:r>
            <a:endParaRPr lang="ja-JP" altLang="en-US" sz="1200" dirty="0">
              <a:solidFill>
                <a:srgbClr val="000000"/>
              </a:solidFill>
              <a:ea typeface="HGPｺﾞｼｯｸE" pitchFamily="50" charset="-128"/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4744612" y="2509839"/>
            <a:ext cx="151342" cy="16033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200" dirty="0">
              <a:solidFill>
                <a:srgbClr val="FF0000"/>
              </a:solidFill>
              <a:ea typeface="HGPｺﾞｼｯｸE" pitchFamily="50" charset="-128"/>
            </a:endParaRPr>
          </a:p>
        </p:txBody>
      </p:sp>
      <p:sp>
        <p:nvSpPr>
          <p:cNvPr id="4114" name="テキスト ボックス 27"/>
          <p:cNvSpPr txBox="1">
            <a:spLocks noChangeArrowheads="1"/>
          </p:cNvSpPr>
          <p:nvPr/>
        </p:nvSpPr>
        <p:spPr bwMode="auto">
          <a:xfrm>
            <a:off x="2363341" y="2857496"/>
            <a:ext cx="2274111" cy="646331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FFFFFF"/>
                </a:solidFill>
                <a:ea typeface="HGPｺﾞｼｯｸE" pitchFamily="50" charset="-128"/>
              </a:rPr>
              <a:t>DENTSU TEC Beijing</a:t>
            </a:r>
            <a:endParaRPr lang="ja-JP" altLang="en-US" dirty="0">
              <a:solidFill>
                <a:srgbClr val="FFFFFF"/>
              </a:solidFill>
              <a:ea typeface="HGPｺﾞｼｯｸE" pitchFamily="50" charset="-128"/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5131566" y="3509964"/>
            <a:ext cx="151342" cy="16033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200" dirty="0">
              <a:solidFill>
                <a:srgbClr val="FF0000"/>
              </a:solidFill>
              <a:ea typeface="HGPｺﾞｼｯｸE" pitchFamily="50" charset="-128"/>
            </a:endParaRPr>
          </a:p>
        </p:txBody>
      </p:sp>
      <p:sp>
        <p:nvSpPr>
          <p:cNvPr id="4116" name="テキスト ボックス 29"/>
          <p:cNvSpPr txBox="1">
            <a:spLocks noChangeArrowheads="1"/>
          </p:cNvSpPr>
          <p:nvPr/>
        </p:nvSpPr>
        <p:spPr bwMode="auto">
          <a:xfrm>
            <a:off x="4607029" y="3260726"/>
            <a:ext cx="923529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200" dirty="0">
                <a:solidFill>
                  <a:srgbClr val="000000"/>
                </a:solidFill>
                <a:ea typeface="HGPｺﾞｼｯｸE" pitchFamily="50" charset="-128"/>
              </a:rPr>
              <a:t>Shanghai</a:t>
            </a:r>
            <a:endParaRPr lang="ja-JP" altLang="en-US" sz="1200" dirty="0">
              <a:solidFill>
                <a:srgbClr val="000000"/>
              </a:solidFill>
              <a:ea typeface="HGPｺﾞｼｯｸE" pitchFamily="50" charset="-128"/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4435049" y="3789040"/>
            <a:ext cx="151342" cy="16033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200" dirty="0">
              <a:solidFill>
                <a:srgbClr val="FF0000"/>
              </a:solidFill>
              <a:ea typeface="HGPｺﾞｼｯｸE" pitchFamily="50" charset="-128"/>
            </a:endParaRPr>
          </a:p>
        </p:txBody>
      </p:sp>
      <p:sp>
        <p:nvSpPr>
          <p:cNvPr id="4118" name="テキスト ボックス 31"/>
          <p:cNvSpPr txBox="1">
            <a:spLocks noChangeArrowheads="1"/>
          </p:cNvSpPr>
          <p:nvPr/>
        </p:nvSpPr>
        <p:spPr bwMode="auto">
          <a:xfrm>
            <a:off x="4048097" y="3501008"/>
            <a:ext cx="121417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200" dirty="0">
                <a:solidFill>
                  <a:srgbClr val="000000"/>
                </a:solidFill>
                <a:ea typeface="HGPｺﾞｼｯｸE" pitchFamily="50" charset="-128"/>
              </a:rPr>
              <a:t>Dongguan</a:t>
            </a:r>
            <a:endParaRPr lang="ja-JP" altLang="en-US" sz="1200" dirty="0">
              <a:solidFill>
                <a:srgbClr val="000000"/>
              </a:solidFill>
              <a:ea typeface="HGPｺﾞｼｯｸE" pitchFamily="50" charset="-128"/>
            </a:endParaRPr>
          </a:p>
        </p:txBody>
      </p:sp>
      <p:sp>
        <p:nvSpPr>
          <p:cNvPr id="34" name="円/楕円 33"/>
          <p:cNvSpPr/>
          <p:nvPr/>
        </p:nvSpPr>
        <p:spPr>
          <a:xfrm>
            <a:off x="3738534" y="5438775"/>
            <a:ext cx="151342" cy="1603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200" dirty="0">
              <a:solidFill>
                <a:prstClr val="white"/>
              </a:solidFill>
              <a:ea typeface="HGPｺﾞｼｯｸE" pitchFamily="50" charset="-128"/>
            </a:endParaRPr>
          </a:p>
        </p:txBody>
      </p:sp>
      <p:sp>
        <p:nvSpPr>
          <p:cNvPr id="35" name="円/楕円 34"/>
          <p:cNvSpPr/>
          <p:nvPr/>
        </p:nvSpPr>
        <p:spPr>
          <a:xfrm>
            <a:off x="4085932" y="4867275"/>
            <a:ext cx="151342" cy="1603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200" dirty="0">
              <a:solidFill>
                <a:prstClr val="white"/>
              </a:solidFill>
              <a:ea typeface="HGPｺﾞｼｯｸE" pitchFamily="50" charset="-128"/>
            </a:endParaRPr>
          </a:p>
        </p:txBody>
      </p:sp>
      <p:sp>
        <p:nvSpPr>
          <p:cNvPr id="36" name="円/楕円 35"/>
          <p:cNvSpPr/>
          <p:nvPr/>
        </p:nvSpPr>
        <p:spPr>
          <a:xfrm>
            <a:off x="3717897" y="4554539"/>
            <a:ext cx="153061" cy="1619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200" dirty="0">
              <a:solidFill>
                <a:prstClr val="white"/>
              </a:solidFill>
              <a:ea typeface="HGPｺﾞｼｯｸE" pitchFamily="50" charset="-128"/>
            </a:endParaRPr>
          </a:p>
        </p:txBody>
      </p:sp>
      <p:sp>
        <p:nvSpPr>
          <p:cNvPr id="4123" name="テキスト ボックス 36"/>
          <p:cNvSpPr txBox="1">
            <a:spLocks noChangeArrowheads="1"/>
          </p:cNvSpPr>
          <p:nvPr/>
        </p:nvSpPr>
        <p:spPr bwMode="auto">
          <a:xfrm>
            <a:off x="1363209" y="4581524"/>
            <a:ext cx="2137995" cy="36933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dirty="0">
                <a:solidFill>
                  <a:srgbClr val="FFFFFF"/>
                </a:solidFill>
                <a:ea typeface="HGPｺﾞｼｯｸE" pitchFamily="50" charset="-128"/>
              </a:rPr>
              <a:t>PROMO TEC</a:t>
            </a:r>
            <a:endParaRPr lang="ja-JP" altLang="en-US" dirty="0">
              <a:solidFill>
                <a:srgbClr val="FFFFFF"/>
              </a:solidFill>
              <a:ea typeface="HGPｺﾞｼｯｸE" pitchFamily="50" charset="-128"/>
            </a:endParaRPr>
          </a:p>
        </p:txBody>
      </p:sp>
      <p:sp>
        <p:nvSpPr>
          <p:cNvPr id="37" name="テキスト ボックス 27"/>
          <p:cNvSpPr txBox="1">
            <a:spLocks noChangeArrowheads="1"/>
          </p:cNvSpPr>
          <p:nvPr/>
        </p:nvSpPr>
        <p:spPr bwMode="auto">
          <a:xfrm>
            <a:off x="5559209" y="1253590"/>
            <a:ext cx="2274111" cy="36933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FFFFFF"/>
                </a:solidFill>
                <a:ea typeface="HGPｺﾞｼｯｸE" pitchFamily="50" charset="-128"/>
              </a:rPr>
              <a:t>DENTSU TEC</a:t>
            </a:r>
            <a:endParaRPr lang="ja-JP" altLang="en-US" dirty="0">
              <a:solidFill>
                <a:srgbClr val="FFFFFF"/>
              </a:solidFill>
              <a:ea typeface="HGPｺﾞｼｯｸE" pitchFamily="5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/>
          <p:cNvSpPr txBox="1"/>
          <p:nvPr/>
        </p:nvSpPr>
        <p:spPr>
          <a:xfrm>
            <a:off x="747371" y="1133308"/>
            <a:ext cx="8358246" cy="281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ja-JP" sz="3200" b="1" dirty="0" smtClean="0"/>
              <a:t>PROMO TEC INDONESIA</a:t>
            </a:r>
          </a:p>
          <a:p>
            <a:pPr lvl="0" algn="ctr"/>
            <a:r>
              <a:rPr lang="ja-JP" altLang="en-US" sz="2000" b="1" dirty="0" smtClean="0"/>
              <a:t>（コンサル会社）</a:t>
            </a:r>
            <a:endParaRPr lang="en-US" altLang="ja-JP" sz="2000" b="1" dirty="0" smtClean="0"/>
          </a:p>
          <a:p>
            <a:pPr lvl="0" algn="ctr">
              <a:lnSpc>
                <a:spcPts val="1000"/>
              </a:lnSpc>
            </a:pPr>
            <a:endParaRPr lang="en-US" altLang="ja-JP" sz="2400" b="1" dirty="0" smtClean="0"/>
          </a:p>
          <a:p>
            <a:pPr lvl="0" algn="ctr"/>
            <a:r>
              <a:rPr lang="en-US" altLang="ja-JP" sz="3200" b="1" dirty="0" smtClean="0"/>
              <a:t>TEC ACTION INDONESIA</a:t>
            </a:r>
          </a:p>
          <a:p>
            <a:pPr lvl="0" algn="ctr"/>
            <a:r>
              <a:rPr lang="ja-JP" altLang="en-US" sz="2000" b="1" dirty="0" smtClean="0"/>
              <a:t>（イベント会社）</a:t>
            </a:r>
            <a:endParaRPr lang="en-US" altLang="ja-JP" sz="2000" b="1" dirty="0" smtClean="0"/>
          </a:p>
          <a:p>
            <a:pPr lvl="0" algn="ctr">
              <a:lnSpc>
                <a:spcPts val="1000"/>
              </a:lnSpc>
            </a:pPr>
            <a:endParaRPr lang="en-US" altLang="ja-JP" sz="2400" b="1" dirty="0" smtClean="0"/>
          </a:p>
          <a:p>
            <a:pPr lvl="0" algn="ctr"/>
            <a:r>
              <a:rPr lang="en-US" altLang="ja-JP" sz="3200" b="1" dirty="0" smtClean="0"/>
              <a:t>TEC DESIGN INDONESIA</a:t>
            </a:r>
          </a:p>
          <a:p>
            <a:pPr lvl="0" algn="ctr"/>
            <a:r>
              <a:rPr lang="ja-JP" altLang="en-US" sz="2000" b="1" dirty="0" smtClean="0"/>
              <a:t>（デザイン会社）</a:t>
            </a:r>
            <a:endParaRPr lang="ja-JP" altLang="en-US" sz="2000" b="1" dirty="0"/>
          </a:p>
        </p:txBody>
      </p:sp>
      <p:grpSp>
        <p:nvGrpSpPr>
          <p:cNvPr id="2" name="グループ化 5"/>
          <p:cNvGrpSpPr/>
          <p:nvPr/>
        </p:nvGrpSpPr>
        <p:grpSpPr>
          <a:xfrm>
            <a:off x="809596" y="4411273"/>
            <a:ext cx="8289113" cy="1946685"/>
            <a:chOff x="952472" y="4500570"/>
            <a:chExt cx="7072362" cy="1660933"/>
          </a:xfrm>
        </p:grpSpPr>
        <p:pic>
          <p:nvPicPr>
            <p:cNvPr id="3" name="Picture 5" descr="\\Tkycfs1\seasia\設立関連\インド・インドネシア設立（ＴＣＦ)\インドネシア設立\オフィス関連\写真\新しいイメージ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472" y="4500570"/>
              <a:ext cx="2159024" cy="161926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Picture 2" descr="\\Tkycfs1\seasia\設立関連\インド・インドネシア設立（ＴＣＦ)\インドネシア設立\オフィス関連\写真\office3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1364" y="4500570"/>
              <a:ext cx="2159024" cy="161926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Picture 4" descr="\\Tkycfs1\seasia\設立関連\インド・インドネシア設立（ＴＣＦ)\インドネシア設立\オフィス関連\写真\office2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0256" y="4500570"/>
              <a:ext cx="2214578" cy="166093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452406" y="860478"/>
            <a:ext cx="9144064" cy="278283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3E92-36B1-4C78-A09F-79BFB1A92E70}" type="slidenum">
              <a:rPr kumimoji="1" lang="ja-JP" altLang="en-US" smtClean="0"/>
              <a:pPr/>
              <a:t>21</a:t>
            </a:fld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8270" y="0"/>
            <a:ext cx="6856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INDONESIA 3</a:t>
            </a:r>
            <a:r>
              <a:rPr lang="ja-JP" altLang="en-US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社概要</a:t>
            </a:r>
            <a:endParaRPr kumimoji="1" lang="ja-JP" altLang="en-US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48544" y="1130935"/>
            <a:ext cx="1338828" cy="2298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オフィス：</a:t>
            </a:r>
            <a:endParaRPr lang="en-US" altLang="ja-JP" sz="15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5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5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000"/>
              </a:lnSpc>
            </a:pPr>
            <a:endParaRPr lang="en-US" altLang="ja-JP" sz="15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設立資本金：</a:t>
            </a:r>
            <a:endParaRPr lang="en-US" altLang="ja-JP" sz="15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設立年月日：</a:t>
            </a:r>
            <a:endParaRPr lang="en-US" altLang="ja-JP" sz="15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代表者：</a:t>
            </a:r>
            <a:endParaRPr lang="en-US" altLang="ja-JP" sz="15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5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事業内容：</a:t>
            </a:r>
            <a:endParaRPr lang="en-US" altLang="ja-JP" sz="15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1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従業員数</a:t>
            </a:r>
            <a:endParaRPr kumimoji="1" lang="ja-JP" altLang="en-US" sz="15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44688" y="1124744"/>
            <a:ext cx="7261924" cy="22826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5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Summitmas</a:t>
            </a:r>
            <a:r>
              <a:rPr lang="en-US" altLang="ja-JP" sz="1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II,8th Floor </a:t>
            </a:r>
            <a:r>
              <a:rPr lang="en-US" altLang="ja-JP" sz="15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Jl.Jend</a:t>
            </a:r>
            <a:r>
              <a:rPr lang="en-US" altLang="ja-JP" sz="1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5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Sudirman</a:t>
            </a:r>
            <a:r>
              <a:rPr lang="en-US" altLang="ja-JP" sz="1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Kav.61-62 Jakarta </a:t>
            </a:r>
          </a:p>
          <a:p>
            <a:r>
              <a:rPr lang="en-US" altLang="ja-JP" sz="1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12190, Indonesia</a:t>
            </a:r>
          </a:p>
          <a:p>
            <a:r>
              <a:rPr lang="en-US" altLang="ja-JP" sz="1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TEL: +62-21-29950060 </a:t>
            </a:r>
            <a:r>
              <a:rPr lang="ja-JP" altLang="en-US" sz="1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 </a:t>
            </a:r>
            <a:r>
              <a:rPr lang="en-US" altLang="ja-JP" sz="1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FAX:  +62-21-29950030</a:t>
            </a:r>
          </a:p>
          <a:p>
            <a:pPr>
              <a:lnSpc>
                <a:spcPts val="1000"/>
              </a:lnSpc>
            </a:pPr>
            <a:endParaRPr lang="en-US" altLang="ja-JP" sz="15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1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350,000US</a:t>
            </a:r>
            <a:r>
              <a:rPr lang="ja-JP" altLang="en-US" sz="1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ドル</a:t>
            </a:r>
            <a:r>
              <a:rPr lang="en-US" altLang="ja-JP" sz="1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lang="en-US" altLang="ja-JP" sz="1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3,000</a:t>
            </a:r>
            <a:r>
              <a:rPr lang="ja-JP" altLang="en-US" sz="1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万円） ／　</a:t>
            </a:r>
            <a:r>
              <a:rPr lang="en-US" altLang="ja-JP" sz="1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PROMO TEC95</a:t>
            </a:r>
            <a:r>
              <a:rPr lang="ja-JP" altLang="en-US" sz="1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％、㈱電通テック</a:t>
            </a:r>
            <a:r>
              <a:rPr lang="en-US" altLang="ja-JP" sz="1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ja-JP" altLang="en-US" sz="1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lang="en-US" altLang="ja-JP" sz="15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1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2012</a:t>
            </a:r>
            <a:r>
              <a:rPr lang="ja-JP" altLang="en-US" sz="1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1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1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28</a:t>
            </a:r>
            <a:r>
              <a:rPr lang="ja-JP" altLang="en-US" sz="1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</a:t>
            </a:r>
            <a:endParaRPr lang="en-US" altLang="ja-JP" sz="15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取締役　井上　亘　</a:t>
            </a:r>
            <a:r>
              <a:rPr lang="en-US" altLang="ja-JP" sz="1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 </a:t>
            </a:r>
            <a:r>
              <a:rPr lang="ja-JP" altLang="en-US" sz="1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MOBILE:  +62-81-280065678  / inouew@promotec.pro</a:t>
            </a:r>
          </a:p>
          <a:p>
            <a:endParaRPr lang="en-US" altLang="ja-JP" sz="15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プロモーション領域全般におけるコンサルティング</a:t>
            </a:r>
            <a:endParaRPr lang="en-US" altLang="ja-JP" sz="15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27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名 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うち出向者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名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 ※PROMO TEC INDONESIA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グループ全体従業員数</a:t>
            </a:r>
            <a:endParaRPr lang="ja-JP" altLang="ja-JP" sz="15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48544" y="3899794"/>
            <a:ext cx="3421642" cy="2426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5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＜</a:t>
            </a:r>
            <a:r>
              <a:rPr lang="en-US" altLang="ja-JP" sz="15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PT TEC ACTION INDONESIA</a:t>
            </a:r>
            <a:r>
              <a:rPr lang="ja-JP" altLang="en-US" sz="15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＞</a:t>
            </a:r>
            <a:endParaRPr lang="en-US" altLang="ja-JP" sz="1500" b="1" dirty="0" smtClean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5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＜</a:t>
            </a:r>
            <a:r>
              <a:rPr lang="en-US" altLang="ja-JP" sz="15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PT TEC DESIGN INDONESIA</a:t>
            </a:r>
            <a:r>
              <a:rPr lang="ja-JP" altLang="en-US" sz="15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＞</a:t>
            </a:r>
            <a:endParaRPr lang="en-US" altLang="ja-JP" sz="1500" b="1" dirty="0" smtClean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000"/>
              </a:lnSpc>
            </a:pPr>
            <a:endParaRPr lang="en-US" altLang="ja-JP" sz="15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オフィス：</a:t>
            </a:r>
            <a:endParaRPr lang="en-US" altLang="ja-JP" sz="15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5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5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000"/>
              </a:lnSpc>
            </a:pPr>
            <a:endParaRPr lang="en-US" altLang="ja-JP" sz="15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設立資本金：</a:t>
            </a:r>
            <a:endParaRPr lang="en-US" altLang="ja-JP" sz="15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設立年月日：</a:t>
            </a:r>
            <a:endParaRPr lang="en-US" altLang="ja-JP" sz="15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代表者：</a:t>
            </a:r>
            <a:endParaRPr lang="en-US" altLang="ja-JP" sz="15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事業内容：</a:t>
            </a:r>
            <a:endParaRPr kumimoji="1" lang="ja-JP" altLang="en-US" sz="15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216696" y="4488521"/>
            <a:ext cx="6420347" cy="20672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5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Summitmas</a:t>
            </a:r>
            <a:r>
              <a:rPr lang="en-US" altLang="ja-JP" sz="1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II,8th Floor </a:t>
            </a:r>
            <a:r>
              <a:rPr lang="en-US" altLang="ja-JP" sz="15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Jl.Jend</a:t>
            </a:r>
            <a:r>
              <a:rPr lang="en-US" altLang="ja-JP" sz="1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5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Sudirman</a:t>
            </a:r>
            <a:r>
              <a:rPr lang="en-US" altLang="ja-JP" sz="1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Kav.61-62 Jakarta </a:t>
            </a:r>
          </a:p>
          <a:p>
            <a:r>
              <a:rPr lang="en-US" altLang="ja-JP" sz="1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12190, Indonesia </a:t>
            </a:r>
          </a:p>
          <a:p>
            <a:r>
              <a:rPr lang="en-US" altLang="ja-JP" sz="1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TEL: +62-21-29950070 </a:t>
            </a:r>
            <a:r>
              <a:rPr lang="ja-JP" altLang="en-US" sz="1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 </a:t>
            </a:r>
            <a:r>
              <a:rPr lang="en-US" altLang="ja-JP" sz="1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FAX:  +62-21-29950030</a:t>
            </a:r>
          </a:p>
          <a:p>
            <a:pPr>
              <a:lnSpc>
                <a:spcPts val="1000"/>
              </a:lnSpc>
            </a:pPr>
            <a:endParaRPr lang="en-US" altLang="ja-JP" sz="15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1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950,000US</a:t>
            </a:r>
            <a:r>
              <a:rPr lang="ja-JP" altLang="en-US" sz="1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ドル</a:t>
            </a:r>
            <a:r>
              <a:rPr lang="en-US" altLang="ja-JP" sz="1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(</a:t>
            </a:r>
            <a:r>
              <a:rPr lang="ja-JP" altLang="en-US" sz="1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lang="en-US" altLang="ja-JP" sz="1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7,500</a:t>
            </a:r>
            <a:r>
              <a:rPr lang="ja-JP" altLang="en-US" sz="1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万円）　／　</a:t>
            </a:r>
            <a:r>
              <a:rPr lang="en-US" altLang="ja-JP" sz="1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PROMO TEC95</a:t>
            </a:r>
            <a:r>
              <a:rPr lang="ja-JP" altLang="en-US" sz="1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％、㈱電通テック</a:t>
            </a:r>
            <a:r>
              <a:rPr lang="en-US" altLang="ja-JP" sz="1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ja-JP" altLang="en-US" sz="1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lang="en-US" altLang="ja-JP" sz="15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1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2012</a:t>
            </a:r>
            <a:r>
              <a:rPr lang="ja-JP" altLang="en-US" sz="1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12</a:t>
            </a:r>
            <a:r>
              <a:rPr lang="ja-JP" altLang="en-US" sz="1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1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21</a:t>
            </a:r>
            <a:r>
              <a:rPr lang="ja-JP" altLang="en-US" sz="1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</a:t>
            </a:r>
            <a:endParaRPr lang="en-US" altLang="ja-JP" sz="15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ロバート</a:t>
            </a:r>
            <a:endParaRPr lang="en-US" altLang="ja-JP" sz="15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1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&lt;ACTION&gt; </a:t>
            </a:r>
            <a:r>
              <a:rPr lang="ja-JP" altLang="en-US" sz="1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イベント関連事業全般</a:t>
            </a:r>
            <a:endParaRPr lang="en-US" altLang="ja-JP" sz="15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1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&lt;DESIGN&gt; </a:t>
            </a:r>
            <a:r>
              <a:rPr lang="ja-JP" altLang="en-US" sz="1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デザイン関連事業全般</a:t>
            </a:r>
            <a:endParaRPr lang="ja-JP" altLang="ja-JP" sz="15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52406" y="646165"/>
            <a:ext cx="398262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&lt;PT. PROMO TEC INDONESIA&gt;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52406" y="4042670"/>
            <a:ext cx="9144064" cy="271464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11651" y="3824967"/>
            <a:ext cx="4041876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&lt;PT. TEC ACTION INDONESIA&gt;</a:t>
            </a:r>
          </a:p>
          <a:p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&lt;PT. TEC DESIGN INDONESIA&gt;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テキスト ボックス 35"/>
          <p:cNvSpPr txBox="1"/>
          <p:nvPr/>
        </p:nvSpPr>
        <p:spPr>
          <a:xfrm>
            <a:off x="168270" y="0"/>
            <a:ext cx="6856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  <a:latin typeface="+mn-ea"/>
              </a:rPr>
              <a:t>PROMO TEC INDONESIA</a:t>
            </a:r>
            <a:r>
              <a:rPr lang="ja-JP" altLang="en-US" b="1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ja-JP" b="1" dirty="0" smtClean="0">
                <a:solidFill>
                  <a:schemeClr val="bg1"/>
                </a:solidFill>
                <a:latin typeface="+mn-ea"/>
              </a:rPr>
              <a:t>GROUP</a:t>
            </a:r>
            <a:r>
              <a:rPr lang="ja-JP" altLang="en-US" b="1" dirty="0" smtClean="0">
                <a:solidFill>
                  <a:schemeClr val="bg1"/>
                </a:solidFill>
                <a:latin typeface="+mn-ea"/>
              </a:rPr>
              <a:t>体制図</a:t>
            </a:r>
            <a:endParaRPr kumimoji="1" lang="ja-JP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7" name="スライド番号プレースホルダ 2"/>
          <p:cNvSpPr>
            <a:spLocks noGrp="1"/>
          </p:cNvSpPr>
          <p:nvPr>
            <p:ph type="sldNum" sz="quarter" idx="12"/>
          </p:nvPr>
        </p:nvSpPr>
        <p:spPr>
          <a:xfrm>
            <a:off x="8855964" y="2272"/>
            <a:ext cx="825500" cy="365760"/>
          </a:xfrm>
        </p:spPr>
        <p:txBody>
          <a:bodyPr/>
          <a:lstStyle/>
          <a:p>
            <a:fld id="{8E4C3E92-36B1-4C78-A09F-79BFB1A92E70}" type="slidenum">
              <a:rPr kumimoji="1" lang="ja-JP" altLang="en-US" smtClean="0"/>
              <a:pPr/>
              <a:t>22</a:t>
            </a:fld>
            <a:endParaRPr kumimoji="1" lang="ja-JP" altLang="en-US" dirty="0"/>
          </a:p>
        </p:txBody>
      </p:sp>
      <p:sp>
        <p:nvSpPr>
          <p:cNvPr id="9" name="角丸四角形 8"/>
          <p:cNvSpPr/>
          <p:nvPr/>
        </p:nvSpPr>
        <p:spPr>
          <a:xfrm>
            <a:off x="56456" y="6215058"/>
            <a:ext cx="2448272" cy="500066"/>
          </a:xfrm>
          <a:prstGeom prst="roundRect">
            <a:avLst/>
          </a:prstGeom>
          <a:solidFill>
            <a:schemeClr val="bg1"/>
          </a:solidFill>
          <a:ln w="95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PROMO TEC INDONESIA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3224808" y="6215058"/>
            <a:ext cx="4248472" cy="500066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TEC ACTION</a:t>
            </a:r>
            <a:r>
              <a:rPr lang="ja-JP" altLang="en-US" sz="1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INDONESIA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8265368" y="6215058"/>
            <a:ext cx="1473978" cy="500066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TEC DESIGN INDONESIA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6" name="図 15" descr="Yossi-0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7990" y="3624862"/>
            <a:ext cx="796043" cy="928717"/>
          </a:xfrm>
          <a:prstGeom prst="rect">
            <a:avLst/>
          </a:prstGeom>
        </p:spPr>
      </p:pic>
      <p:pic>
        <p:nvPicPr>
          <p:cNvPr id="20" name="図 19" descr="Taufik-0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7954" y="4953584"/>
            <a:ext cx="761436" cy="859813"/>
          </a:xfrm>
          <a:prstGeom prst="rect">
            <a:avLst/>
          </a:prstGeom>
        </p:spPr>
      </p:pic>
      <p:sp>
        <p:nvSpPr>
          <p:cNvPr id="62" name="Rounded Rectangle 10"/>
          <p:cNvSpPr/>
          <p:nvPr/>
        </p:nvSpPr>
        <p:spPr>
          <a:xfrm>
            <a:off x="5173535" y="5877054"/>
            <a:ext cx="623546" cy="210862"/>
          </a:xfrm>
          <a:prstGeom prst="roundRect">
            <a:avLst>
              <a:gd name="adj" fmla="val 904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キキ</a:t>
            </a:r>
            <a:endParaRPr lang="en-US" sz="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5" name="Rounded Rectangle 10"/>
          <p:cNvSpPr/>
          <p:nvPr/>
        </p:nvSpPr>
        <p:spPr>
          <a:xfrm>
            <a:off x="7048796" y="3059332"/>
            <a:ext cx="885600" cy="216000"/>
          </a:xfrm>
          <a:prstGeom prst="roundRect">
            <a:avLst>
              <a:gd name="adj" fmla="val 9048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インタン</a:t>
            </a:r>
            <a:endParaRPr lang="en-US" sz="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56456" y="1785926"/>
            <a:ext cx="2232248" cy="4357718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2" name="正方形/長方形 71"/>
          <p:cNvSpPr/>
          <p:nvPr/>
        </p:nvSpPr>
        <p:spPr>
          <a:xfrm>
            <a:off x="2432720" y="1785901"/>
            <a:ext cx="5832648" cy="4358502"/>
          </a:xfrm>
          <a:prstGeom prst="rect">
            <a:avLst/>
          </a:prstGeom>
          <a:noFill/>
          <a:ln>
            <a:solidFill>
              <a:srgbClr val="00B05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8409384" y="1785926"/>
            <a:ext cx="1329961" cy="4357718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76" name="直線コネクタ 75"/>
          <p:cNvCxnSpPr/>
          <p:nvPr/>
        </p:nvCxnSpPr>
        <p:spPr>
          <a:xfrm flipH="1">
            <a:off x="921437" y="1416962"/>
            <a:ext cx="8221239" cy="117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/>
          <p:nvPr/>
        </p:nvCxnSpPr>
        <p:spPr>
          <a:xfrm>
            <a:off x="936394" y="1416962"/>
            <a:ext cx="3563" cy="4643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/>
          <p:cNvCxnSpPr/>
          <p:nvPr/>
        </p:nvCxnSpPr>
        <p:spPr>
          <a:xfrm>
            <a:off x="9161527" y="1416962"/>
            <a:ext cx="0" cy="9286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>
            <a:off x="5326943" y="1428736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全体統括</a:t>
            </a:r>
            <a:endParaRPr kumimoji="1" lang="ja-JP" altLang="en-US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128474" y="1930716"/>
            <a:ext cx="205376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80160"/>
            <a:r>
              <a:rPr lang="ja-JP" altLang="en-US" sz="11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アドミニセクション</a:t>
            </a:r>
            <a:r>
              <a:rPr lang="en-US" altLang="ja-JP" sz="11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11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（三社対応）</a:t>
            </a:r>
            <a:endParaRPr lang="en-US" altLang="ja-JP" sz="11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7" name="図 76" descr="井上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4033" y="706716"/>
            <a:ext cx="936289" cy="1224000"/>
          </a:xfrm>
          <a:prstGeom prst="rect">
            <a:avLst/>
          </a:prstGeom>
        </p:spPr>
      </p:pic>
      <p:sp>
        <p:nvSpPr>
          <p:cNvPr id="78" name="Rounded Rectangle 10"/>
          <p:cNvSpPr/>
          <p:nvPr/>
        </p:nvSpPr>
        <p:spPr>
          <a:xfrm>
            <a:off x="5310190" y="1817825"/>
            <a:ext cx="1000132" cy="199000"/>
          </a:xfrm>
          <a:prstGeom prst="roundRect">
            <a:avLst>
              <a:gd name="adj" fmla="val 9048"/>
            </a:avLst>
          </a:prstGeom>
          <a:solidFill>
            <a:srgbClr val="C8D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井上　亘</a:t>
            </a:r>
            <a:endParaRPr lang="en-US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3" name="Rounded Rectangle 10"/>
          <p:cNvSpPr/>
          <p:nvPr/>
        </p:nvSpPr>
        <p:spPr>
          <a:xfrm>
            <a:off x="5927973" y="5867811"/>
            <a:ext cx="687510" cy="222278"/>
          </a:xfrm>
          <a:prstGeom prst="roundRect">
            <a:avLst>
              <a:gd name="adj" fmla="val 904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ヘンドリック</a:t>
            </a:r>
            <a:endParaRPr lang="en-US" sz="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2" name="Rounded Rectangle 10"/>
          <p:cNvSpPr/>
          <p:nvPr/>
        </p:nvSpPr>
        <p:spPr>
          <a:xfrm>
            <a:off x="4279013" y="5877057"/>
            <a:ext cx="707236" cy="203787"/>
          </a:xfrm>
          <a:prstGeom prst="roundRect">
            <a:avLst>
              <a:gd name="adj" fmla="val 904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トヤ</a:t>
            </a:r>
            <a:endParaRPr lang="en-US" sz="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79693" y="4953584"/>
            <a:ext cx="790200" cy="86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14" descr="http://new-jdb.dentsutec.co.jp/image/53201.JPG"/>
          <p:cNvPicPr>
            <a:picLocks noChangeAspect="1" noChangeArrowheads="1"/>
          </p:cNvPicPr>
          <p:nvPr/>
        </p:nvPicPr>
        <p:blipFill>
          <a:blip r:embed="rId7" cstate="print">
            <a:lum bright="13000" contrast="-3000"/>
          </a:blip>
          <a:srcRect/>
          <a:stretch>
            <a:fillRect/>
          </a:stretch>
        </p:blipFill>
        <p:spPr bwMode="auto">
          <a:xfrm>
            <a:off x="3864935" y="2170934"/>
            <a:ext cx="785818" cy="918403"/>
          </a:xfrm>
          <a:prstGeom prst="rect">
            <a:avLst/>
          </a:prstGeom>
          <a:noFill/>
        </p:spPr>
      </p:pic>
      <p:sp>
        <p:nvSpPr>
          <p:cNvPr id="50" name="Rounded Rectangle 10"/>
          <p:cNvSpPr/>
          <p:nvPr/>
        </p:nvSpPr>
        <p:spPr>
          <a:xfrm>
            <a:off x="3793497" y="3082011"/>
            <a:ext cx="928694" cy="269234"/>
          </a:xfrm>
          <a:prstGeom prst="roundRect">
            <a:avLst>
              <a:gd name="adj" fmla="val 9048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石澤　元</a:t>
            </a:r>
            <a:endParaRPr lang="en-US" altLang="ja-JP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6" name="Rounded Rectangle 10"/>
          <p:cNvSpPr/>
          <p:nvPr/>
        </p:nvSpPr>
        <p:spPr>
          <a:xfrm>
            <a:off x="8795358" y="3003227"/>
            <a:ext cx="705066" cy="196913"/>
          </a:xfrm>
          <a:prstGeom prst="roundRect">
            <a:avLst>
              <a:gd name="adj" fmla="val 904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ビナ</a:t>
            </a:r>
            <a:endParaRPr lang="en-US" sz="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8" name="Rounded Rectangle 10"/>
          <p:cNvSpPr/>
          <p:nvPr/>
        </p:nvSpPr>
        <p:spPr>
          <a:xfrm>
            <a:off x="1432253" y="3173333"/>
            <a:ext cx="753814" cy="183336"/>
          </a:xfrm>
          <a:prstGeom prst="roundRect">
            <a:avLst>
              <a:gd name="adj" fmla="val 9048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ナタリア</a:t>
            </a:r>
            <a:endParaRPr lang="en-US" altLang="ja-JP" sz="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5" name="Picture 2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05" t="-449" r="14980" b="26010"/>
          <a:stretch/>
        </p:blipFill>
        <p:spPr bwMode="auto">
          <a:xfrm>
            <a:off x="6346362" y="3689383"/>
            <a:ext cx="714039" cy="87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2" descr="Hendrik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12395" y="4953584"/>
            <a:ext cx="697984" cy="889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0973" y="3565586"/>
            <a:ext cx="741497" cy="820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" name="Rounded Rectangle 10"/>
          <p:cNvSpPr/>
          <p:nvPr/>
        </p:nvSpPr>
        <p:spPr>
          <a:xfrm>
            <a:off x="169843" y="4367630"/>
            <a:ext cx="864096" cy="240841"/>
          </a:xfrm>
          <a:prstGeom prst="roundRect">
            <a:avLst>
              <a:gd name="adj" fmla="val 904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ジェシカ</a:t>
            </a:r>
            <a:endParaRPr lang="en-US" sz="9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60" name="図 59" descr="C:\Users\Administrator\AppData\Local\Microsoft\Windows\Temporary Internet Files\Content.Word\IMG_1337.jpg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9341" y="2170934"/>
            <a:ext cx="805846" cy="928748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Rounded Rectangle 10"/>
          <p:cNvSpPr/>
          <p:nvPr/>
        </p:nvSpPr>
        <p:spPr>
          <a:xfrm>
            <a:off x="5086752" y="3082011"/>
            <a:ext cx="911023" cy="277258"/>
          </a:xfrm>
          <a:prstGeom prst="roundRect">
            <a:avLst>
              <a:gd name="adj" fmla="val 9048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ロバート</a:t>
            </a:r>
            <a:endParaRPr lang="en-US" altLang="ja-JP" sz="9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629" y="2187544"/>
            <a:ext cx="761301" cy="840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" name="Rounded Rectangle 10"/>
          <p:cNvSpPr/>
          <p:nvPr/>
        </p:nvSpPr>
        <p:spPr>
          <a:xfrm>
            <a:off x="1321971" y="4367630"/>
            <a:ext cx="864096" cy="240841"/>
          </a:xfrm>
          <a:prstGeom prst="roundRect">
            <a:avLst>
              <a:gd name="adj" fmla="val 904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シンタ</a:t>
            </a:r>
            <a:endParaRPr lang="en-US" sz="9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88" name="Picture 2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80" t="10255" r="14811" b="22579"/>
          <a:stretch/>
        </p:blipFill>
        <p:spPr bwMode="auto">
          <a:xfrm>
            <a:off x="1402404" y="3565586"/>
            <a:ext cx="749198" cy="78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2" descr="IMG_7218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89" t="8471" r="14789" b="34560"/>
          <a:stretch/>
        </p:blipFill>
        <p:spPr bwMode="auto">
          <a:xfrm>
            <a:off x="192452" y="2287159"/>
            <a:ext cx="778538" cy="88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Rounded Rectangle 10"/>
          <p:cNvSpPr/>
          <p:nvPr/>
        </p:nvSpPr>
        <p:spPr>
          <a:xfrm>
            <a:off x="231505" y="3173333"/>
            <a:ext cx="726788" cy="189881"/>
          </a:xfrm>
          <a:prstGeom prst="roundRect">
            <a:avLst>
              <a:gd name="adj" fmla="val 9048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アンワル</a:t>
            </a:r>
            <a:endParaRPr lang="en-US" altLang="ja-JP" sz="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6" name="図 85" descr="Foto.jpg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5669" y="3689383"/>
            <a:ext cx="718382" cy="878115"/>
          </a:xfrm>
          <a:prstGeom prst="rect">
            <a:avLst/>
          </a:prstGeom>
        </p:spPr>
      </p:pic>
      <p:sp>
        <p:nvSpPr>
          <p:cNvPr id="89" name="Rounded Rectangle 10"/>
          <p:cNvSpPr/>
          <p:nvPr/>
        </p:nvSpPr>
        <p:spPr>
          <a:xfrm>
            <a:off x="3632157" y="4556389"/>
            <a:ext cx="885600" cy="216000"/>
          </a:xfrm>
          <a:prstGeom prst="roundRect">
            <a:avLst>
              <a:gd name="adj" fmla="val 9048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ミラ</a:t>
            </a:r>
            <a:endParaRPr lang="en-US" sz="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Rounded Rectangle 10"/>
          <p:cNvSpPr/>
          <p:nvPr/>
        </p:nvSpPr>
        <p:spPr>
          <a:xfrm>
            <a:off x="4593651" y="4556389"/>
            <a:ext cx="729125" cy="238151"/>
          </a:xfrm>
          <a:prstGeom prst="roundRect">
            <a:avLst>
              <a:gd name="adj" fmla="val 9048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ヨッシー</a:t>
            </a:r>
            <a:endParaRPr lang="en-US" sz="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9992" y="2094768"/>
            <a:ext cx="756100" cy="84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1971" y="3683819"/>
            <a:ext cx="710262" cy="889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6888" y="4953584"/>
            <a:ext cx="748274" cy="89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Rounded Rectangle 10"/>
          <p:cNvSpPr/>
          <p:nvPr/>
        </p:nvSpPr>
        <p:spPr>
          <a:xfrm>
            <a:off x="7352686" y="4581128"/>
            <a:ext cx="569998" cy="222278"/>
          </a:xfrm>
          <a:prstGeom prst="roundRect">
            <a:avLst>
              <a:gd name="adj" fmla="val 9048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ジョイス</a:t>
            </a:r>
            <a:endParaRPr lang="en-US" sz="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3" name="Rounded Rectangle 10"/>
          <p:cNvSpPr/>
          <p:nvPr/>
        </p:nvSpPr>
        <p:spPr>
          <a:xfrm>
            <a:off x="7524615" y="5875530"/>
            <a:ext cx="569998" cy="181411"/>
          </a:xfrm>
          <a:prstGeom prst="roundRect">
            <a:avLst>
              <a:gd name="adj" fmla="val 904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アフィッド</a:t>
            </a:r>
            <a:endParaRPr lang="en-US" sz="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6" t="7263" r="10279" b="26476"/>
          <a:stretch/>
        </p:blipFill>
        <p:spPr bwMode="auto">
          <a:xfrm>
            <a:off x="1436868" y="2287159"/>
            <a:ext cx="744583" cy="85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486" y="2170934"/>
            <a:ext cx="853395" cy="92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Rounded Rectangle 10"/>
          <p:cNvSpPr/>
          <p:nvPr/>
        </p:nvSpPr>
        <p:spPr>
          <a:xfrm>
            <a:off x="2581836" y="3082011"/>
            <a:ext cx="928694" cy="269234"/>
          </a:xfrm>
          <a:prstGeom prst="roundRect">
            <a:avLst>
              <a:gd name="adj" fmla="val 9048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生津　徹</a:t>
            </a:r>
            <a:endParaRPr lang="en-US" altLang="ja-JP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393" y="3689383"/>
            <a:ext cx="703827" cy="84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Rounded Rectangle 10"/>
          <p:cNvSpPr/>
          <p:nvPr/>
        </p:nvSpPr>
        <p:spPr>
          <a:xfrm>
            <a:off x="5510616" y="4556389"/>
            <a:ext cx="657380" cy="226253"/>
          </a:xfrm>
          <a:prstGeom prst="roundRect">
            <a:avLst>
              <a:gd name="adj" fmla="val 9048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メリッサ</a:t>
            </a:r>
            <a:endParaRPr lang="en-US" sz="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1" name="Rounded Rectangle 10"/>
          <p:cNvSpPr/>
          <p:nvPr/>
        </p:nvSpPr>
        <p:spPr>
          <a:xfrm>
            <a:off x="6394796" y="4556389"/>
            <a:ext cx="657380" cy="226253"/>
          </a:xfrm>
          <a:prstGeom prst="roundRect">
            <a:avLst>
              <a:gd name="adj" fmla="val 9048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ディエゴ</a:t>
            </a:r>
            <a:endParaRPr lang="en-US" sz="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56" y="4953584"/>
            <a:ext cx="697814" cy="8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ounded Rectangle 10"/>
          <p:cNvSpPr/>
          <p:nvPr/>
        </p:nvSpPr>
        <p:spPr>
          <a:xfrm>
            <a:off x="3484655" y="5835646"/>
            <a:ext cx="707236" cy="203787"/>
          </a:xfrm>
          <a:prstGeom prst="roundRect">
            <a:avLst>
              <a:gd name="adj" fmla="val 904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イルハム</a:t>
            </a:r>
            <a:endParaRPr lang="en-US" sz="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711" y="2170934"/>
            <a:ext cx="663159" cy="93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Rounded Rectangle 10"/>
          <p:cNvSpPr/>
          <p:nvPr/>
        </p:nvSpPr>
        <p:spPr>
          <a:xfrm>
            <a:off x="6163275" y="3082011"/>
            <a:ext cx="740510" cy="280700"/>
          </a:xfrm>
          <a:prstGeom prst="roundRect">
            <a:avLst>
              <a:gd name="adj" fmla="val 9048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アント</a:t>
            </a:r>
            <a:endParaRPr lang="en-US" altLang="ja-JP" sz="9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573" y="3470387"/>
            <a:ext cx="675445" cy="67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ounded Rectangle 10"/>
          <p:cNvSpPr/>
          <p:nvPr/>
        </p:nvSpPr>
        <p:spPr>
          <a:xfrm>
            <a:off x="8799768" y="4248862"/>
            <a:ext cx="705066" cy="196913"/>
          </a:xfrm>
          <a:prstGeom prst="roundRect">
            <a:avLst>
              <a:gd name="adj" fmla="val 904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ライス</a:t>
            </a:r>
            <a:endParaRPr lang="en-US" sz="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211" y="4953584"/>
            <a:ext cx="692375" cy="85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Rounded Rectangle 10"/>
          <p:cNvSpPr/>
          <p:nvPr/>
        </p:nvSpPr>
        <p:spPr>
          <a:xfrm>
            <a:off x="2648744" y="5842894"/>
            <a:ext cx="707236" cy="203787"/>
          </a:xfrm>
          <a:prstGeom prst="roundRect">
            <a:avLst>
              <a:gd name="adj" fmla="val 904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メタ</a:t>
            </a:r>
            <a:endParaRPr lang="en-US" sz="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510" y="4643523"/>
            <a:ext cx="639582" cy="8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Rounded Rectangle 10"/>
          <p:cNvSpPr/>
          <p:nvPr/>
        </p:nvSpPr>
        <p:spPr>
          <a:xfrm>
            <a:off x="8821573" y="5634715"/>
            <a:ext cx="705066" cy="196913"/>
          </a:xfrm>
          <a:prstGeom prst="roundRect">
            <a:avLst>
              <a:gd name="adj" fmla="val 904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ブドイエージ</a:t>
            </a:r>
            <a:endParaRPr lang="en-US" sz="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738" y="4976531"/>
            <a:ext cx="726589" cy="84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Rounded Rectangle 10"/>
          <p:cNvSpPr/>
          <p:nvPr/>
        </p:nvSpPr>
        <p:spPr>
          <a:xfrm>
            <a:off x="6684274" y="5857780"/>
            <a:ext cx="697878" cy="174013"/>
          </a:xfrm>
          <a:prstGeom prst="roundRect">
            <a:avLst>
              <a:gd name="adj" fmla="val 904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ウェンディ</a:t>
            </a:r>
            <a:endParaRPr lang="en-US" sz="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971" y="4738570"/>
            <a:ext cx="8286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Rounded Rectangle 10"/>
          <p:cNvSpPr/>
          <p:nvPr/>
        </p:nvSpPr>
        <p:spPr>
          <a:xfrm>
            <a:off x="1280592" y="5692976"/>
            <a:ext cx="864096" cy="240841"/>
          </a:xfrm>
          <a:prstGeom prst="roundRect">
            <a:avLst>
              <a:gd name="adj" fmla="val 904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アール</a:t>
            </a:r>
            <a:endParaRPr lang="en-US" sz="9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904" y="3735698"/>
            <a:ext cx="572558" cy="75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Rounded Rectangle 10"/>
          <p:cNvSpPr/>
          <p:nvPr/>
        </p:nvSpPr>
        <p:spPr>
          <a:xfrm>
            <a:off x="2581836" y="4578540"/>
            <a:ext cx="885600" cy="216000"/>
          </a:xfrm>
          <a:prstGeom prst="roundRect">
            <a:avLst>
              <a:gd name="adj" fmla="val 9048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バレンシ</a:t>
            </a:r>
            <a:endParaRPr lang="en-US" sz="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206420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095348" y="1772816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ja-JP" sz="4000" b="1" dirty="0" smtClean="0"/>
              <a:t>PROMO TEC VIETNAM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976" y="2772948"/>
            <a:ext cx="2143141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IMG_802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512" y="2772948"/>
            <a:ext cx="1918620" cy="2857520"/>
          </a:xfrm>
          <a:prstGeom prst="rect">
            <a:avLst/>
          </a:prstGeom>
        </p:spPr>
      </p:pic>
      <p:pic>
        <p:nvPicPr>
          <p:cNvPr id="5" name="Picture 3" descr="IMG_804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1430" y="4201708"/>
            <a:ext cx="2591203" cy="1458751"/>
          </a:xfrm>
          <a:prstGeom prst="rect">
            <a:avLst/>
          </a:prstGeom>
        </p:spPr>
      </p:pic>
      <p:pic>
        <p:nvPicPr>
          <p:cNvPr id="6" name="Picture 3" descr="IMG_8023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1430" y="2772948"/>
            <a:ext cx="2571768" cy="1323707"/>
          </a:xfrm>
          <a:prstGeom prst="rect">
            <a:avLst/>
          </a:prstGeom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3E92-36B1-4C78-A09F-79BFB1A92E70}" type="slidenum">
              <a:rPr kumimoji="1" lang="ja-JP" altLang="en-US" smtClean="0"/>
              <a:pPr/>
              <a:t>24</a:t>
            </a:fld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8270" y="0"/>
            <a:ext cx="6856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  <a:latin typeface="+mn-ea"/>
              </a:rPr>
              <a:t>PROMO TEC VIETNAM</a:t>
            </a:r>
            <a:r>
              <a:rPr lang="ja-JP" altLang="en-US" b="1" dirty="0" smtClean="0">
                <a:solidFill>
                  <a:schemeClr val="bg1"/>
                </a:solidFill>
                <a:latin typeface="+mn-ea"/>
              </a:rPr>
              <a:t>概要</a:t>
            </a:r>
            <a:endParaRPr kumimoji="1" lang="ja-JP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0512" y="857232"/>
            <a:ext cx="1974903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会社名：</a:t>
            </a:r>
            <a:endParaRPr lang="en-US" altLang="ja-JP" sz="19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9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オフィス：</a:t>
            </a:r>
            <a:endParaRPr lang="en-US" altLang="ja-JP" sz="19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en-US" altLang="ja-JP" sz="19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9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9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設立資本金：</a:t>
            </a:r>
            <a:endParaRPr lang="en-US" altLang="ja-JP" sz="19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en-US" altLang="ja-JP" sz="19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9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設立年月日：</a:t>
            </a:r>
            <a:endParaRPr lang="en-US" altLang="ja-JP" sz="19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en-US" altLang="ja-JP" sz="19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代表者：</a:t>
            </a:r>
            <a:endParaRPr lang="en-US" altLang="ja-JP" sz="19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en-US" altLang="ja-JP" sz="19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en-US" altLang="ja-JP" sz="19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営業責任者：</a:t>
            </a:r>
            <a:endParaRPr lang="en-US" altLang="ja-JP" sz="19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800"/>
              </a:lnSpc>
            </a:pPr>
            <a:endParaRPr kumimoji="1" lang="en-US" altLang="ja-JP" sz="19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1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従業員数</a:t>
            </a:r>
            <a:endParaRPr kumimoji="1" lang="en-US" altLang="ja-JP" sz="19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en-US" altLang="ja-JP" sz="19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事業内容：</a:t>
            </a:r>
            <a:endParaRPr kumimoji="1" lang="ja-JP" altLang="en-US" sz="19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248208" y="862836"/>
            <a:ext cx="7385312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altLang="ja-JP" sz="1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PROMO TEC VIETNAM LTD</a:t>
            </a:r>
            <a:endParaRPr lang="en-US" altLang="ja-JP" sz="19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9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just"/>
            <a:r>
              <a:rPr lang="en-US" altLang="ja-JP" sz="17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5th Floor, Lafayette De Saigon, 8 </a:t>
            </a:r>
            <a:r>
              <a:rPr lang="en-US" altLang="ja-JP" sz="1700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Phung</a:t>
            </a:r>
            <a:r>
              <a:rPr lang="en-US" altLang="ja-JP" sz="17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700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Khac</a:t>
            </a:r>
            <a:r>
              <a:rPr lang="en-US" altLang="ja-JP" sz="17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700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Khoan</a:t>
            </a:r>
            <a:r>
              <a:rPr lang="en-US" altLang="ja-JP" sz="17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Street, </a:t>
            </a:r>
          </a:p>
          <a:p>
            <a:pPr algn="just"/>
            <a:r>
              <a:rPr lang="en-US" altLang="ja-JP" sz="1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District 1, Ho Chi Minh City, Vietnam</a:t>
            </a:r>
          </a:p>
          <a:p>
            <a:pPr algn="just"/>
            <a:r>
              <a:rPr lang="en-US" altLang="ja-JP" sz="1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TEL: +84-28-3824-7282  FAX: +84-28-3824-7284</a:t>
            </a:r>
          </a:p>
          <a:p>
            <a:endParaRPr kumimoji="1" lang="en-US" altLang="ja-JP" sz="19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1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26,250,000,000 </a:t>
            </a:r>
            <a:r>
              <a:rPr lang="ja-JP" altLang="en-US" sz="1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ベトナムドン</a:t>
            </a:r>
            <a:r>
              <a:rPr kumimoji="1" lang="ja-JP" altLang="en-US" sz="1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（約</a:t>
            </a:r>
            <a:r>
              <a:rPr kumimoji="1" lang="en-US" altLang="ja-JP" sz="1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kumimoji="1" lang="ja-JP" altLang="en-US" sz="1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億円</a:t>
            </a:r>
            <a:r>
              <a:rPr lang="ja-JP" altLang="en-US" sz="1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kumimoji="1" lang="en-US" altLang="ja-JP" sz="19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1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PROMO TEC</a:t>
            </a:r>
            <a:r>
              <a:rPr lang="ja-JP" altLang="en-US" sz="1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1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90</a:t>
            </a:r>
            <a:r>
              <a:rPr lang="ja-JP" altLang="en-US" sz="1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％）、現地コンサル会社（</a:t>
            </a:r>
            <a:r>
              <a:rPr lang="en-US" altLang="ja-JP" sz="1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1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％）</a:t>
            </a:r>
            <a:endParaRPr lang="en-US" altLang="ja-JP" sz="19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en-US" altLang="ja-JP" sz="19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1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2013</a:t>
            </a:r>
            <a:r>
              <a:rPr lang="ja-JP" altLang="en-US" sz="1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1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1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16</a:t>
            </a:r>
            <a:r>
              <a:rPr lang="ja-JP" altLang="en-US" sz="1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</a:t>
            </a:r>
            <a:endParaRPr lang="en-US" altLang="ja-JP" sz="19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en-US" altLang="ja-JP" sz="19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田中敦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 MOBILE: 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+84 906 820 559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			    </a:t>
            </a:r>
          </a:p>
          <a:p>
            <a:endParaRPr kumimoji="1" lang="en-US" altLang="ja-JP" sz="19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田中敦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tanaka@promotec.pro</a:t>
            </a:r>
          </a:p>
          <a:p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21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名　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うち出向者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名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</a:p>
          <a:p>
            <a:endParaRPr lang="en-US" altLang="ja-JP" sz="19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プロモーション関連業務全般</a:t>
            </a:r>
            <a:endParaRPr lang="en-US" altLang="ja-JP" sz="19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1860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98073" y="3434724"/>
            <a:ext cx="709882" cy="96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9" name="正方形/長方形 48"/>
          <p:cNvSpPr/>
          <p:nvPr/>
        </p:nvSpPr>
        <p:spPr>
          <a:xfrm>
            <a:off x="168269" y="1928802"/>
            <a:ext cx="7283503" cy="4786346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27" name="直線コネクタ 26"/>
          <p:cNvCxnSpPr/>
          <p:nvPr/>
        </p:nvCxnSpPr>
        <p:spPr>
          <a:xfrm flipH="1">
            <a:off x="3595678" y="1643050"/>
            <a:ext cx="478634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3595678" y="1643050"/>
            <a:ext cx="808" cy="11378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F:\2013\Chuphinh\Promotecvn\DSC_008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10185" y="3434724"/>
            <a:ext cx="768276" cy="1039835"/>
          </a:xfrm>
          <a:prstGeom prst="rect">
            <a:avLst/>
          </a:prstGeom>
          <a:noFill/>
        </p:spPr>
      </p:pic>
      <p:sp>
        <p:nvSpPr>
          <p:cNvPr id="13" name="Rounded Rectangle 10"/>
          <p:cNvSpPr/>
          <p:nvPr/>
        </p:nvSpPr>
        <p:spPr>
          <a:xfrm>
            <a:off x="1894351" y="4396827"/>
            <a:ext cx="784110" cy="204065"/>
          </a:xfrm>
          <a:prstGeom prst="roundRect">
            <a:avLst>
              <a:gd name="adj" fmla="val 904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チ</a:t>
            </a:r>
            <a:endParaRPr lang="en-US" altLang="ja-JP" sz="10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6" name="Picture 2" descr="F:\2013\Chuphinh\Promotecvn\DSC_008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27605" y="2028531"/>
            <a:ext cx="828339" cy="1083701"/>
          </a:xfrm>
          <a:prstGeom prst="rect">
            <a:avLst/>
          </a:prstGeom>
          <a:noFill/>
        </p:spPr>
      </p:pic>
      <p:sp>
        <p:nvSpPr>
          <p:cNvPr id="52" name="正方形/長方形 51"/>
          <p:cNvSpPr/>
          <p:nvPr/>
        </p:nvSpPr>
        <p:spPr>
          <a:xfrm>
            <a:off x="7596206" y="1897831"/>
            <a:ext cx="2143140" cy="4786346"/>
          </a:xfrm>
          <a:prstGeom prst="rect">
            <a:avLst/>
          </a:prstGeom>
          <a:noFill/>
          <a:ln>
            <a:solidFill>
              <a:srgbClr val="00B05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68270" y="0"/>
            <a:ext cx="6856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  <a:latin typeface="+mn-ea"/>
              </a:rPr>
              <a:t>PROMO TEC VIETNAM</a:t>
            </a:r>
            <a:endParaRPr kumimoji="1" lang="ja-JP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7" name="スライド番号プレースホルダ 2"/>
          <p:cNvSpPr>
            <a:spLocks noGrp="1"/>
          </p:cNvSpPr>
          <p:nvPr>
            <p:ph type="sldNum" sz="quarter" idx="12"/>
          </p:nvPr>
        </p:nvSpPr>
        <p:spPr>
          <a:xfrm>
            <a:off x="8855964" y="2272"/>
            <a:ext cx="825500" cy="365760"/>
          </a:xfrm>
        </p:spPr>
        <p:txBody>
          <a:bodyPr/>
          <a:lstStyle/>
          <a:p>
            <a:fld id="{8E4C3E92-36B1-4C78-A09F-79BFB1A92E70}" type="slidenum">
              <a:rPr kumimoji="1" lang="ja-JP" altLang="en-US" smtClean="0"/>
              <a:pPr/>
              <a:t>25</a:t>
            </a:fld>
            <a:endParaRPr kumimoji="1" lang="ja-JP" altLang="en-US" dirty="0"/>
          </a:p>
        </p:txBody>
      </p:sp>
      <p:cxnSp>
        <p:nvCxnSpPr>
          <p:cNvPr id="70" name="直線コネクタ 69"/>
          <p:cNvCxnSpPr/>
          <p:nvPr/>
        </p:nvCxnSpPr>
        <p:spPr>
          <a:xfrm>
            <a:off x="8382024" y="1643050"/>
            <a:ext cx="0" cy="17329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ounded Rectangle 10"/>
          <p:cNvSpPr/>
          <p:nvPr/>
        </p:nvSpPr>
        <p:spPr>
          <a:xfrm>
            <a:off x="3372056" y="3120422"/>
            <a:ext cx="833911" cy="236570"/>
          </a:xfrm>
          <a:prstGeom prst="roundRect">
            <a:avLst>
              <a:gd name="adj" fmla="val 9048"/>
            </a:avLst>
          </a:prstGeom>
          <a:solidFill>
            <a:srgbClr val="C8D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チャン</a:t>
            </a:r>
            <a:endParaRPr lang="en-US" altLang="ja-JP" sz="10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6" name="Rounded Rectangle 10"/>
          <p:cNvSpPr/>
          <p:nvPr/>
        </p:nvSpPr>
        <p:spPr>
          <a:xfrm>
            <a:off x="993705" y="4396827"/>
            <a:ext cx="800066" cy="246049"/>
          </a:xfrm>
          <a:prstGeom prst="roundRect">
            <a:avLst>
              <a:gd name="adj" fmla="val 904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グイン</a:t>
            </a:r>
            <a:endParaRPr lang="en-US" altLang="ja-JP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0" name="Rounded Rectangle 10"/>
          <p:cNvSpPr/>
          <p:nvPr/>
        </p:nvSpPr>
        <p:spPr>
          <a:xfrm>
            <a:off x="2815888" y="4396827"/>
            <a:ext cx="801132" cy="256309"/>
          </a:xfrm>
          <a:prstGeom prst="roundRect">
            <a:avLst>
              <a:gd name="adj" fmla="val 904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ユイ</a:t>
            </a:r>
            <a:endParaRPr lang="en-US" altLang="ja-JP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3704" y="3434724"/>
            <a:ext cx="800067" cy="1013121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14" name="Picture 2" descr="F:\2013\Chuphinh\Promotecvn\DSC_0084.JPG"/>
          <p:cNvPicPr>
            <a:picLocks noChangeAspect="1" noChangeArrowheads="1"/>
          </p:cNvPicPr>
          <p:nvPr/>
        </p:nvPicPr>
        <p:blipFill>
          <a:blip r:embed="rId7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796060" y="3600559"/>
            <a:ext cx="806110" cy="1124585"/>
          </a:xfrm>
          <a:prstGeom prst="rect">
            <a:avLst/>
          </a:prstGeom>
          <a:noFill/>
        </p:spPr>
      </p:pic>
      <p:sp>
        <p:nvSpPr>
          <p:cNvPr id="15" name="Rounded Rectangle 8"/>
          <p:cNvSpPr/>
          <p:nvPr/>
        </p:nvSpPr>
        <p:spPr>
          <a:xfrm>
            <a:off x="8796060" y="4511337"/>
            <a:ext cx="837460" cy="236158"/>
          </a:xfrm>
          <a:prstGeom prst="roundRect">
            <a:avLst>
              <a:gd name="adj" fmla="val 904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ホア</a:t>
            </a: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44488" y="1571612"/>
            <a:ext cx="1234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営業セクション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8437387" y="1357298"/>
            <a:ext cx="13019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アドミニ</a:t>
            </a:r>
            <a:endParaRPr lang="en-US" altLang="ja-JP" sz="1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セクション</a:t>
            </a:r>
            <a:endParaRPr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" name="Rounded Rectangle 10"/>
          <p:cNvSpPr/>
          <p:nvPr/>
        </p:nvSpPr>
        <p:spPr>
          <a:xfrm>
            <a:off x="2192198" y="3120422"/>
            <a:ext cx="804664" cy="193530"/>
          </a:xfrm>
          <a:prstGeom prst="roundRect">
            <a:avLst>
              <a:gd name="adj" fmla="val 9048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福居　賢</a:t>
            </a:r>
            <a:endParaRPr lang="en-US" altLang="ja-JP" sz="10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6" name="Picture 12" descr="http://new-jdb.dentsutec.co.jp/image/53166.JPG"/>
          <p:cNvPicPr>
            <a:picLocks noChangeAspect="1" noChangeArrowheads="1"/>
          </p:cNvPicPr>
          <p:nvPr/>
        </p:nvPicPr>
        <p:blipFill rotWithShape="1">
          <a:blip r:embed="rId8" cstate="print">
            <a:lum bright="18000" contrast="-2000"/>
          </a:blip>
          <a:srcRect l="10381"/>
          <a:stretch/>
        </p:blipFill>
        <p:spPr bwMode="auto">
          <a:xfrm>
            <a:off x="2179497" y="2028530"/>
            <a:ext cx="855556" cy="1083701"/>
          </a:xfrm>
          <a:prstGeom prst="rect">
            <a:avLst/>
          </a:prstGeom>
          <a:noFill/>
        </p:spPr>
      </p:pic>
      <p:sp>
        <p:nvSpPr>
          <p:cNvPr id="55" name="Rounded Rectangle 10"/>
          <p:cNvSpPr/>
          <p:nvPr/>
        </p:nvSpPr>
        <p:spPr>
          <a:xfrm>
            <a:off x="5625077" y="4396827"/>
            <a:ext cx="730576" cy="246049"/>
          </a:xfrm>
          <a:prstGeom prst="roundRect">
            <a:avLst>
              <a:gd name="adj" fmla="val 904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ヴイ</a:t>
            </a:r>
            <a:endParaRPr lang="en-US" altLang="ja-JP" sz="10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8" name="Rounded Rectangle 8"/>
          <p:cNvSpPr/>
          <p:nvPr/>
        </p:nvSpPr>
        <p:spPr>
          <a:xfrm>
            <a:off x="7787948" y="4492344"/>
            <a:ext cx="837460" cy="236158"/>
          </a:xfrm>
          <a:prstGeom prst="roundRect">
            <a:avLst>
              <a:gd name="adj" fmla="val 904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カーン</a:t>
            </a: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1312" y="3618384"/>
            <a:ext cx="832746" cy="873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5368" y="5148582"/>
            <a:ext cx="921885" cy="1142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ounded Rectangle 8"/>
          <p:cNvSpPr/>
          <p:nvPr/>
        </p:nvSpPr>
        <p:spPr>
          <a:xfrm>
            <a:off x="8289148" y="6312111"/>
            <a:ext cx="898105" cy="213233"/>
          </a:xfrm>
          <a:prstGeom prst="roundRect">
            <a:avLst>
              <a:gd name="adj" fmla="val 904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イン</a:t>
            </a: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54" name="Rounded Rectangle 10"/>
          <p:cNvSpPr/>
          <p:nvPr/>
        </p:nvSpPr>
        <p:spPr>
          <a:xfrm>
            <a:off x="1010799" y="6458181"/>
            <a:ext cx="720080" cy="225996"/>
          </a:xfrm>
          <a:prstGeom prst="roundRect">
            <a:avLst>
              <a:gd name="adj" fmla="val 904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チャン</a:t>
            </a:r>
            <a:endParaRPr lang="en-US" altLang="ja-JP" sz="10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7" name="Rounded Rectangle 10"/>
          <p:cNvSpPr/>
          <p:nvPr/>
        </p:nvSpPr>
        <p:spPr>
          <a:xfrm>
            <a:off x="3695287" y="4396827"/>
            <a:ext cx="829001" cy="246049"/>
          </a:xfrm>
          <a:prstGeom prst="roundRect">
            <a:avLst>
              <a:gd name="adj" fmla="val 904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ロン</a:t>
            </a:r>
            <a:endParaRPr lang="en-US" altLang="ja-JP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60" name="Picture 1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678" y="5761586"/>
            <a:ext cx="567830" cy="73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66948" y="3434724"/>
            <a:ext cx="699011" cy="97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図 5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2599" y="3434724"/>
            <a:ext cx="801490" cy="94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Rounded Rectangle 10"/>
          <p:cNvSpPr/>
          <p:nvPr/>
        </p:nvSpPr>
        <p:spPr>
          <a:xfrm>
            <a:off x="4585088" y="4396827"/>
            <a:ext cx="829001" cy="246049"/>
          </a:xfrm>
          <a:prstGeom prst="roundRect">
            <a:avLst>
              <a:gd name="adj" fmla="val 904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ブー</a:t>
            </a:r>
            <a:endParaRPr lang="en-US" altLang="ja-JP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68" name="図 67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0185" y="4768432"/>
            <a:ext cx="639956" cy="78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15504" y="4760343"/>
            <a:ext cx="699775" cy="74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61759" y="5761586"/>
            <a:ext cx="637040" cy="79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Rounded Rectangle 10"/>
          <p:cNvSpPr/>
          <p:nvPr/>
        </p:nvSpPr>
        <p:spPr>
          <a:xfrm>
            <a:off x="3721433" y="6458181"/>
            <a:ext cx="768276" cy="193805"/>
          </a:xfrm>
          <a:prstGeom prst="roundRect">
            <a:avLst>
              <a:gd name="adj" fmla="val 904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ジュン</a:t>
            </a:r>
            <a:endParaRPr lang="en-US" altLang="ja-JP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0478" y="4760343"/>
            <a:ext cx="620269" cy="7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ounded Rectangle 10"/>
          <p:cNvSpPr/>
          <p:nvPr/>
        </p:nvSpPr>
        <p:spPr>
          <a:xfrm>
            <a:off x="5997143" y="1712863"/>
            <a:ext cx="1143008" cy="193530"/>
          </a:xfrm>
          <a:prstGeom prst="roundRect">
            <a:avLst>
              <a:gd name="adj" fmla="val 9048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田中敦</a:t>
            </a:r>
            <a:endParaRPr lang="en-US" altLang="ja-JP" sz="10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28864" y="3434724"/>
            <a:ext cx="735876" cy="93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1519" y="4768432"/>
            <a:ext cx="587315" cy="78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Rounded Rectangle 10"/>
          <p:cNvSpPr/>
          <p:nvPr/>
        </p:nvSpPr>
        <p:spPr>
          <a:xfrm>
            <a:off x="1884848" y="6458181"/>
            <a:ext cx="720080" cy="225996"/>
          </a:xfrm>
          <a:prstGeom prst="roundRect">
            <a:avLst>
              <a:gd name="adj" fmla="val 904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アイン</a:t>
            </a:r>
            <a:endParaRPr lang="en-US" altLang="ja-JP" sz="10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63548" y="5761586"/>
            <a:ext cx="562681" cy="67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45352" y="5761586"/>
            <a:ext cx="660385" cy="75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Rounded Rectangle 10"/>
          <p:cNvSpPr/>
          <p:nvPr/>
        </p:nvSpPr>
        <p:spPr>
          <a:xfrm>
            <a:off x="2715504" y="6458181"/>
            <a:ext cx="720080" cy="225996"/>
          </a:xfrm>
          <a:prstGeom prst="roundRect">
            <a:avLst>
              <a:gd name="adj" fmla="val 904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リン</a:t>
            </a:r>
            <a:endParaRPr lang="en-US" altLang="ja-JP" sz="10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9" name="Rounded Rectangle 10"/>
          <p:cNvSpPr/>
          <p:nvPr/>
        </p:nvSpPr>
        <p:spPr>
          <a:xfrm>
            <a:off x="1787442" y="5515284"/>
            <a:ext cx="784110" cy="204065"/>
          </a:xfrm>
          <a:prstGeom prst="roundRect">
            <a:avLst>
              <a:gd name="adj" fmla="val 904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クイン</a:t>
            </a:r>
            <a:endParaRPr lang="en-US" altLang="ja-JP" sz="10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6" name="Rounded Rectangle 10"/>
          <p:cNvSpPr/>
          <p:nvPr/>
        </p:nvSpPr>
        <p:spPr>
          <a:xfrm>
            <a:off x="2649014" y="5507195"/>
            <a:ext cx="768276" cy="193805"/>
          </a:xfrm>
          <a:prstGeom prst="roundRect">
            <a:avLst>
              <a:gd name="adj" fmla="val 904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ニュン</a:t>
            </a:r>
            <a:endParaRPr lang="en-US" altLang="ja-JP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2" name="Rounded Rectangle 10"/>
          <p:cNvSpPr/>
          <p:nvPr/>
        </p:nvSpPr>
        <p:spPr>
          <a:xfrm>
            <a:off x="3550458" y="5507195"/>
            <a:ext cx="829001" cy="246049"/>
          </a:xfrm>
          <a:prstGeom prst="roundRect">
            <a:avLst>
              <a:gd name="adj" fmla="val 904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入江美穂</a:t>
            </a:r>
            <a:endParaRPr lang="en-US" altLang="ja-JP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74" name="Rounded Rectangle 10"/>
          <p:cNvSpPr/>
          <p:nvPr/>
        </p:nvSpPr>
        <p:spPr>
          <a:xfrm>
            <a:off x="1091519" y="5515284"/>
            <a:ext cx="575672" cy="209907"/>
          </a:xfrm>
          <a:prstGeom prst="roundRect">
            <a:avLst>
              <a:gd name="adj" fmla="val 904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ス</a:t>
            </a:r>
            <a:endParaRPr lang="en-US" altLang="ja-JP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223" y="5761586"/>
            <a:ext cx="445030" cy="61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ounded Rectangle 10"/>
          <p:cNvSpPr/>
          <p:nvPr/>
        </p:nvSpPr>
        <p:spPr>
          <a:xfrm>
            <a:off x="4556108" y="6407697"/>
            <a:ext cx="848299" cy="254391"/>
          </a:xfrm>
          <a:prstGeom prst="roundRect">
            <a:avLst>
              <a:gd name="adj" fmla="val 904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照井 大介</a:t>
            </a:r>
            <a:endParaRPr lang="en-US" altLang="ja-JP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051" y="362997"/>
            <a:ext cx="911651" cy="125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478446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0" y="2000240"/>
            <a:ext cx="9906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 smtClean="0">
                <a:solidFill>
                  <a:prstClr val="black"/>
                </a:solidFill>
              </a:rPr>
              <a:t>PROMO TEC SYNERGY</a:t>
            </a:r>
          </a:p>
          <a:p>
            <a:pPr algn="ctr"/>
            <a:r>
              <a:rPr lang="ja-JP" altLang="en-US" sz="3600" b="1" dirty="0" smtClean="0">
                <a:solidFill>
                  <a:prstClr val="black"/>
                </a:solidFill>
              </a:rPr>
              <a:t>（</a:t>
            </a:r>
            <a:r>
              <a:rPr lang="en-US" altLang="ja-JP" sz="3600" b="1" dirty="0" smtClean="0">
                <a:solidFill>
                  <a:prstClr val="black"/>
                </a:solidFill>
              </a:rPr>
              <a:t>MALAYSIA</a:t>
            </a:r>
            <a:r>
              <a:rPr lang="ja-JP" altLang="en-US" sz="3600" b="1" dirty="0" smtClean="0">
                <a:solidFill>
                  <a:prstClr val="black"/>
                </a:solidFill>
              </a:rPr>
              <a:t>）</a:t>
            </a:r>
            <a:endParaRPr lang="en-US" altLang="ja-JP" sz="3600" b="1" dirty="0" smtClean="0">
              <a:solidFill>
                <a:prstClr val="black"/>
              </a:solidFill>
            </a:endParaRPr>
          </a:p>
        </p:txBody>
      </p:sp>
      <p:pic>
        <p:nvPicPr>
          <p:cNvPr id="3" name="Picture 2" descr="\\Tkycfs1\seasia\開所式タイマレーシア2013年11月\マレーシア\開所式写真\13841462172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71"/>
          <a:stretch>
            <a:fillRect/>
          </a:stretch>
        </p:blipFill>
        <p:spPr bwMode="auto">
          <a:xfrm>
            <a:off x="3667116" y="4088099"/>
            <a:ext cx="4929222" cy="1769793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4" name="Picture 3" descr="\\Tkycfs1\seasia\開所式タイマレーシア2013年11月\マレーシア\開所式写真\IMG_280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4516" y="3786190"/>
            <a:ext cx="1803972" cy="2466924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3E92-36B1-4C78-A09F-79BFB1A92E70}" type="slidenum">
              <a:rPr kumimoji="1" lang="ja-JP" altLang="en-US" smtClean="0"/>
              <a:pPr/>
              <a:t>27</a:t>
            </a:fld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8270" y="0"/>
            <a:ext cx="6856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PROMO TEC SYNERGY </a:t>
            </a:r>
            <a:r>
              <a:rPr lang="ja-JP" altLang="en-US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概要</a:t>
            </a:r>
            <a:endParaRPr kumimoji="1" lang="ja-JP" altLang="en-US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76736" y="908720"/>
            <a:ext cx="68580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PROMO TEC SYNERGY SDN. BHD.</a:t>
            </a:r>
          </a:p>
          <a:p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just"/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Unit No.26-7 (Office Suite) </a:t>
            </a:r>
            <a:r>
              <a:rPr lang="en-US" altLang="ja-JP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Menara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1Mont </a:t>
            </a:r>
            <a:r>
              <a:rPr lang="en-US" altLang="ja-JP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Kiara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,</a:t>
            </a:r>
          </a:p>
          <a:p>
            <a:pPr algn="just"/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No 1 </a:t>
            </a:r>
            <a:r>
              <a:rPr lang="en-US" altLang="ja-JP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Jalan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Kiara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, Mont </a:t>
            </a:r>
            <a:r>
              <a:rPr lang="en-US" altLang="ja-JP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Kiara</a:t>
            </a:r>
            <a:r>
              <a:rPr lang="ja-JP" altLang="en-US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50480 Kuala Lumpur, Malaysia</a:t>
            </a:r>
          </a:p>
          <a:p>
            <a:pPr algn="just"/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TEL: +603 6211 7853   Fax:  +603 6211 7835</a:t>
            </a:r>
          </a:p>
          <a:p>
            <a:endParaRPr kumimoji="1"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3,405,000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マレーシアリンギット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（約１億円）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PROMO TEC (95%), 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電通テック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(5%)</a:t>
            </a:r>
          </a:p>
          <a:p>
            <a:endParaRPr kumimoji="1"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2013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高橋　渉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	MOBILE: +60-125117551</a:t>
            </a:r>
          </a:p>
          <a:p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		watain@promotec.pro</a:t>
            </a:r>
          </a:p>
          <a:p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11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名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(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うち出向者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名）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プロモーション関連業務全般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16496" y="908720"/>
            <a:ext cx="3238488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latin typeface="+mj-ea"/>
                <a:ea typeface="+mj-ea"/>
              </a:rPr>
              <a:t>会社名</a:t>
            </a:r>
            <a:r>
              <a:rPr lang="en-US" altLang="ja-JP" b="1" dirty="0" smtClean="0">
                <a:latin typeface="+mj-ea"/>
                <a:ea typeface="+mj-ea"/>
              </a:rPr>
              <a:t>:</a:t>
            </a:r>
          </a:p>
          <a:p>
            <a:endParaRPr lang="en-US" altLang="ja-JP" b="1" dirty="0" smtClean="0">
              <a:latin typeface="+mj-ea"/>
              <a:ea typeface="+mj-ea"/>
            </a:endParaRPr>
          </a:p>
          <a:p>
            <a:r>
              <a:rPr lang="ja-JP" altLang="en-US" b="1" dirty="0" smtClean="0">
                <a:latin typeface="+mj-ea"/>
                <a:ea typeface="+mj-ea"/>
              </a:rPr>
              <a:t>オフィス：</a:t>
            </a:r>
            <a:endParaRPr lang="en-US" altLang="ja-JP" sz="3600" b="1" dirty="0" smtClean="0">
              <a:latin typeface="+mj-ea"/>
              <a:ea typeface="+mj-ea"/>
            </a:endParaRPr>
          </a:p>
          <a:p>
            <a:pPr>
              <a:lnSpc>
                <a:spcPts val="1000"/>
              </a:lnSpc>
            </a:pPr>
            <a:endParaRPr lang="en-US" altLang="ja-JP" b="1" dirty="0" smtClean="0">
              <a:latin typeface="+mj-ea"/>
              <a:ea typeface="+mj-ea"/>
            </a:endParaRPr>
          </a:p>
          <a:p>
            <a:pPr>
              <a:lnSpc>
                <a:spcPts val="1000"/>
              </a:lnSpc>
            </a:pPr>
            <a:endParaRPr lang="en-US" altLang="ja-JP" b="1" dirty="0" smtClean="0">
              <a:latin typeface="+mj-ea"/>
              <a:ea typeface="+mj-ea"/>
            </a:endParaRPr>
          </a:p>
          <a:p>
            <a:pPr>
              <a:lnSpc>
                <a:spcPts val="1000"/>
              </a:lnSpc>
            </a:pPr>
            <a:endParaRPr lang="en-US" altLang="ja-JP" b="1" dirty="0" smtClean="0">
              <a:latin typeface="+mj-ea"/>
              <a:ea typeface="+mj-ea"/>
            </a:endParaRPr>
          </a:p>
          <a:p>
            <a:pPr>
              <a:lnSpc>
                <a:spcPts val="1000"/>
              </a:lnSpc>
            </a:pPr>
            <a:endParaRPr lang="en-US" altLang="ja-JP" b="1" dirty="0" smtClean="0">
              <a:latin typeface="+mj-ea"/>
              <a:ea typeface="+mj-ea"/>
            </a:endParaRPr>
          </a:p>
          <a:p>
            <a:pPr>
              <a:lnSpc>
                <a:spcPts val="1000"/>
              </a:lnSpc>
            </a:pPr>
            <a:endParaRPr lang="en-US" altLang="ja-JP" b="1" dirty="0" smtClean="0">
              <a:latin typeface="+mj-ea"/>
              <a:ea typeface="+mj-ea"/>
            </a:endParaRPr>
          </a:p>
          <a:p>
            <a:pPr>
              <a:lnSpc>
                <a:spcPts val="1000"/>
              </a:lnSpc>
            </a:pPr>
            <a:endParaRPr lang="en-US" altLang="ja-JP" b="1" dirty="0" smtClean="0">
              <a:latin typeface="+mj-ea"/>
              <a:ea typeface="+mj-ea"/>
            </a:endParaRPr>
          </a:p>
          <a:p>
            <a:pPr>
              <a:lnSpc>
                <a:spcPts val="1000"/>
              </a:lnSpc>
            </a:pPr>
            <a:endParaRPr lang="en-US" altLang="ja-JP" b="1" dirty="0">
              <a:latin typeface="+mj-ea"/>
              <a:ea typeface="+mj-ea"/>
            </a:endParaRPr>
          </a:p>
          <a:p>
            <a:pPr>
              <a:lnSpc>
                <a:spcPts val="800"/>
              </a:lnSpc>
            </a:pPr>
            <a:endParaRPr lang="en-US" altLang="ja-JP" b="1" dirty="0" smtClean="0">
              <a:latin typeface="+mj-ea"/>
              <a:ea typeface="+mj-ea"/>
            </a:endParaRPr>
          </a:p>
          <a:p>
            <a:pPr>
              <a:lnSpc>
                <a:spcPts val="1000"/>
              </a:lnSpc>
            </a:pPr>
            <a:endParaRPr lang="en-US" altLang="ja-JP" b="1" dirty="0" smtClean="0">
              <a:latin typeface="+mj-ea"/>
              <a:ea typeface="+mj-ea"/>
            </a:endParaRPr>
          </a:p>
          <a:p>
            <a:r>
              <a:rPr lang="ja-JP" altLang="en-US" b="1" dirty="0" smtClean="0">
                <a:latin typeface="+mj-ea"/>
                <a:ea typeface="+mj-ea"/>
              </a:rPr>
              <a:t>設立資本金：</a:t>
            </a:r>
            <a:endParaRPr lang="en-US" altLang="ja-JP" b="1" dirty="0" smtClean="0">
              <a:latin typeface="+mj-ea"/>
              <a:ea typeface="+mj-ea"/>
            </a:endParaRPr>
          </a:p>
          <a:p>
            <a:endParaRPr lang="en-US" altLang="ja-JP" b="1" dirty="0" smtClean="0">
              <a:latin typeface="+mj-ea"/>
              <a:ea typeface="+mj-ea"/>
            </a:endParaRPr>
          </a:p>
          <a:p>
            <a:endParaRPr lang="en-US" altLang="ja-JP" b="1" dirty="0" smtClean="0">
              <a:latin typeface="+mj-ea"/>
              <a:ea typeface="+mj-ea"/>
            </a:endParaRPr>
          </a:p>
          <a:p>
            <a:r>
              <a:rPr lang="ja-JP" altLang="en-US" b="1" dirty="0" smtClean="0">
                <a:latin typeface="+mj-ea"/>
                <a:ea typeface="+mj-ea"/>
              </a:rPr>
              <a:t>設立年月日：</a:t>
            </a:r>
            <a:endParaRPr lang="en-US" altLang="ja-JP" b="1" dirty="0" smtClean="0">
              <a:latin typeface="+mj-ea"/>
              <a:ea typeface="+mj-ea"/>
            </a:endParaRPr>
          </a:p>
          <a:p>
            <a:endParaRPr lang="en-US" altLang="ja-JP" b="1" dirty="0" smtClean="0">
              <a:latin typeface="+mj-ea"/>
              <a:ea typeface="+mj-ea"/>
            </a:endParaRPr>
          </a:p>
          <a:p>
            <a:r>
              <a:rPr lang="ja-JP" altLang="en-US" b="1" dirty="0" smtClean="0">
                <a:latin typeface="+mj-ea"/>
                <a:ea typeface="+mj-ea"/>
              </a:rPr>
              <a:t>代表者：</a:t>
            </a:r>
            <a:endParaRPr lang="en-US" altLang="ja-JP" b="1" dirty="0" smtClean="0">
              <a:latin typeface="+mj-ea"/>
              <a:ea typeface="+mj-ea"/>
            </a:endParaRPr>
          </a:p>
          <a:p>
            <a:endParaRPr lang="en-US" altLang="ja-JP" b="1" dirty="0" smtClean="0">
              <a:latin typeface="+mj-ea"/>
              <a:ea typeface="+mj-ea"/>
            </a:endParaRPr>
          </a:p>
          <a:p>
            <a:endParaRPr lang="en-US" altLang="ja-JP" b="1" dirty="0" smtClean="0">
              <a:latin typeface="+mj-ea"/>
              <a:ea typeface="+mj-ea"/>
            </a:endParaRPr>
          </a:p>
          <a:p>
            <a:r>
              <a:rPr lang="ja-JP" altLang="en-US" b="1" dirty="0" smtClean="0">
                <a:latin typeface="+mj-ea"/>
                <a:ea typeface="+mj-ea"/>
              </a:rPr>
              <a:t>従業員</a:t>
            </a:r>
            <a:r>
              <a:rPr lang="en-US" altLang="ja-JP" b="1" dirty="0" smtClean="0">
                <a:latin typeface="+mj-ea"/>
                <a:ea typeface="+mj-ea"/>
              </a:rPr>
              <a:t>:</a:t>
            </a:r>
          </a:p>
          <a:p>
            <a:endParaRPr lang="en-US" altLang="ja-JP" b="1" dirty="0" smtClean="0">
              <a:latin typeface="+mj-ea"/>
              <a:ea typeface="+mj-ea"/>
            </a:endParaRPr>
          </a:p>
          <a:p>
            <a:r>
              <a:rPr lang="ja-JP" altLang="en-US" b="1" dirty="0" smtClean="0">
                <a:latin typeface="+mj-ea"/>
                <a:ea typeface="+mj-ea"/>
              </a:rPr>
              <a:t>事業内容：</a:t>
            </a:r>
            <a:endParaRPr kumimoji="1" lang="ja-JP" altLang="en-US" b="1" dirty="0"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正方形/長方形 48"/>
          <p:cNvSpPr/>
          <p:nvPr/>
        </p:nvSpPr>
        <p:spPr>
          <a:xfrm>
            <a:off x="599344" y="1928802"/>
            <a:ext cx="5688632" cy="453156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27" name="直線コネクタ 26"/>
          <p:cNvCxnSpPr/>
          <p:nvPr/>
        </p:nvCxnSpPr>
        <p:spPr>
          <a:xfrm flipH="1">
            <a:off x="3368824" y="1643050"/>
            <a:ext cx="47645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3368824" y="1643050"/>
            <a:ext cx="0" cy="12144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8"/>
          <p:cNvSpPr/>
          <p:nvPr/>
        </p:nvSpPr>
        <p:spPr>
          <a:xfrm>
            <a:off x="7627439" y="4437112"/>
            <a:ext cx="1043601" cy="249046"/>
          </a:xfrm>
          <a:prstGeom prst="roundRect">
            <a:avLst>
              <a:gd name="adj" fmla="val 9048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ミザー</a:t>
            </a: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488504" y="1556792"/>
            <a:ext cx="1799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Account Services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6990386" y="1897831"/>
            <a:ext cx="2286016" cy="4531565"/>
          </a:xfrm>
          <a:prstGeom prst="rect">
            <a:avLst/>
          </a:prstGeom>
          <a:noFill/>
          <a:ln>
            <a:solidFill>
              <a:srgbClr val="00B05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68270" y="0"/>
            <a:ext cx="6856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PROMO TEC SYNERGY</a:t>
            </a:r>
            <a:endParaRPr kumimoji="1" lang="ja-JP" altLang="en-US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7" name="スライド番号プレースホルダ 2"/>
          <p:cNvSpPr>
            <a:spLocks noGrp="1"/>
          </p:cNvSpPr>
          <p:nvPr>
            <p:ph type="sldNum" sz="quarter" idx="12"/>
          </p:nvPr>
        </p:nvSpPr>
        <p:spPr>
          <a:xfrm>
            <a:off x="8855964" y="2272"/>
            <a:ext cx="825500" cy="365760"/>
          </a:xfrm>
        </p:spPr>
        <p:txBody>
          <a:bodyPr/>
          <a:lstStyle/>
          <a:p>
            <a:fld id="{8E4C3E92-36B1-4C78-A09F-79BFB1A92E70}" type="slidenum">
              <a:rPr kumimoji="1" lang="ja-JP" altLang="en-US" smtClean="0"/>
              <a:pPr/>
              <a:t>28</a:t>
            </a:fld>
            <a:endParaRPr kumimoji="1" lang="ja-JP" altLang="en-US" dirty="0"/>
          </a:p>
        </p:txBody>
      </p:sp>
      <p:sp>
        <p:nvSpPr>
          <p:cNvPr id="38" name="正方形/長方形 37"/>
          <p:cNvSpPr/>
          <p:nvPr/>
        </p:nvSpPr>
        <p:spPr>
          <a:xfrm>
            <a:off x="8188757" y="1549587"/>
            <a:ext cx="15167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Administration</a:t>
            </a:r>
            <a:endParaRPr lang="ja-JP" altLang="en-US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70" name="直線コネクタ 69"/>
          <p:cNvCxnSpPr/>
          <p:nvPr/>
        </p:nvCxnSpPr>
        <p:spPr>
          <a:xfrm>
            <a:off x="8133394" y="1643050"/>
            <a:ext cx="0" cy="17329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4" descr="http://new-jdb.dentsutec.co.jp/image/531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4370" y="785794"/>
            <a:ext cx="1000132" cy="1306709"/>
          </a:xfrm>
          <a:prstGeom prst="rect">
            <a:avLst/>
          </a:prstGeom>
          <a:noFill/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5020" y="3286124"/>
            <a:ext cx="968440" cy="1143008"/>
          </a:xfrm>
          <a:prstGeom prst="rect">
            <a:avLst/>
          </a:prstGeom>
          <a:noFill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6147" y="2168912"/>
            <a:ext cx="885354" cy="104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ounded Rectangle 10"/>
          <p:cNvSpPr/>
          <p:nvPr/>
        </p:nvSpPr>
        <p:spPr>
          <a:xfrm>
            <a:off x="2884449" y="3162787"/>
            <a:ext cx="927052" cy="246673"/>
          </a:xfrm>
          <a:prstGeom prst="roundRect">
            <a:avLst>
              <a:gd name="adj" fmla="val 9048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エニー</a:t>
            </a:r>
            <a:endParaRPr lang="en-US" altLang="ja-JP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8788" y="3559249"/>
            <a:ext cx="857256" cy="104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822" y="4896042"/>
            <a:ext cx="809466" cy="100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10"/>
          <p:cNvSpPr/>
          <p:nvPr/>
        </p:nvSpPr>
        <p:spPr>
          <a:xfrm>
            <a:off x="4637799" y="2060848"/>
            <a:ext cx="1107289" cy="214314"/>
          </a:xfrm>
          <a:prstGeom prst="roundRect">
            <a:avLst>
              <a:gd name="adj" fmla="val 9048"/>
            </a:avLst>
          </a:prstGeom>
          <a:solidFill>
            <a:srgbClr val="C8D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高橋　渉</a:t>
            </a:r>
            <a:endParaRPr lang="en-US" altLang="ja-JP" sz="10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5" name="Rounded Rectangle 10"/>
          <p:cNvSpPr/>
          <p:nvPr/>
        </p:nvSpPr>
        <p:spPr>
          <a:xfrm>
            <a:off x="3113511" y="4490810"/>
            <a:ext cx="781021" cy="229184"/>
          </a:xfrm>
          <a:prstGeom prst="roundRect">
            <a:avLst>
              <a:gd name="adj" fmla="val 9048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マーク</a:t>
            </a:r>
            <a:endParaRPr lang="en-US" sz="1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511" y="3484211"/>
            <a:ext cx="840655" cy="94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54" y="4918663"/>
            <a:ext cx="805152" cy="106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9" r="15750" b="25949"/>
          <a:stretch/>
        </p:blipFill>
        <p:spPr bwMode="auto">
          <a:xfrm>
            <a:off x="4185165" y="3484211"/>
            <a:ext cx="746223" cy="97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ounded Rectangle 10"/>
          <p:cNvSpPr/>
          <p:nvPr/>
        </p:nvSpPr>
        <p:spPr>
          <a:xfrm>
            <a:off x="4185165" y="4490810"/>
            <a:ext cx="823510" cy="302215"/>
          </a:xfrm>
          <a:prstGeom prst="roundRect">
            <a:avLst>
              <a:gd name="adj" fmla="val 9048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ゴホ</a:t>
            </a:r>
            <a:endParaRPr lang="en-US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6" t="-1801" r="26421" b="45900"/>
          <a:stretch/>
        </p:blipFill>
        <p:spPr bwMode="auto">
          <a:xfrm>
            <a:off x="4018470" y="4909096"/>
            <a:ext cx="849086" cy="100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ounded Rectangle 10"/>
          <p:cNvSpPr/>
          <p:nvPr/>
        </p:nvSpPr>
        <p:spPr>
          <a:xfrm>
            <a:off x="3040800" y="5906371"/>
            <a:ext cx="823510" cy="302215"/>
          </a:xfrm>
          <a:prstGeom prst="roundRect">
            <a:avLst>
              <a:gd name="adj" fmla="val 9048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キャロル</a:t>
            </a:r>
            <a:endParaRPr lang="en-US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1" name="Rounded Rectangle 10"/>
          <p:cNvSpPr/>
          <p:nvPr/>
        </p:nvSpPr>
        <p:spPr>
          <a:xfrm>
            <a:off x="2002534" y="6031146"/>
            <a:ext cx="823510" cy="302215"/>
          </a:xfrm>
          <a:prstGeom prst="roundRect">
            <a:avLst>
              <a:gd name="adj" fmla="val 9048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リコ</a:t>
            </a:r>
            <a:endParaRPr lang="en-US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9" name="Rounded Rectangle 10"/>
          <p:cNvSpPr/>
          <p:nvPr/>
        </p:nvSpPr>
        <p:spPr>
          <a:xfrm>
            <a:off x="997919" y="5928992"/>
            <a:ext cx="823510" cy="302215"/>
          </a:xfrm>
          <a:prstGeom prst="roundRect">
            <a:avLst>
              <a:gd name="adj" fmla="val 9048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ジミー</a:t>
            </a:r>
            <a:endParaRPr lang="en-US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" name="Rounded Rectangle 10"/>
          <p:cNvSpPr/>
          <p:nvPr/>
        </p:nvSpPr>
        <p:spPr>
          <a:xfrm>
            <a:off x="4018470" y="5919425"/>
            <a:ext cx="873537" cy="265039"/>
          </a:xfrm>
          <a:prstGeom prst="roundRect">
            <a:avLst>
              <a:gd name="adj" fmla="val 9048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アルビン</a:t>
            </a:r>
            <a:endParaRPr lang="en-US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" name="Rounded Rectangle 10"/>
          <p:cNvSpPr/>
          <p:nvPr/>
        </p:nvSpPr>
        <p:spPr>
          <a:xfrm>
            <a:off x="1952507" y="4569578"/>
            <a:ext cx="873537" cy="265039"/>
          </a:xfrm>
          <a:prstGeom prst="roundRect">
            <a:avLst>
              <a:gd name="adj" fmla="val 9048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ジェリー</a:t>
            </a:r>
            <a:endParaRPr lang="en-US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14" y="4917800"/>
            <a:ext cx="786130" cy="112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416" y="4853281"/>
            <a:ext cx="882434" cy="105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ounded Rectangle 10"/>
          <p:cNvSpPr/>
          <p:nvPr/>
        </p:nvSpPr>
        <p:spPr>
          <a:xfrm>
            <a:off x="5039183" y="5915444"/>
            <a:ext cx="823510" cy="302215"/>
          </a:xfrm>
          <a:prstGeom prst="roundRect">
            <a:avLst>
              <a:gd name="adj" fmla="val 9048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ナー</a:t>
            </a:r>
            <a:endParaRPr lang="en-US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8438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/>
          <p:cNvSpPr txBox="1"/>
          <p:nvPr/>
        </p:nvSpPr>
        <p:spPr>
          <a:xfrm>
            <a:off x="0" y="1916832"/>
            <a:ext cx="990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 smtClean="0">
                <a:solidFill>
                  <a:prstClr val="black"/>
                </a:solidFill>
              </a:rPr>
              <a:t>PROMO TEC (THAILAND)</a:t>
            </a:r>
          </a:p>
        </p:txBody>
      </p:sp>
      <p:pic>
        <p:nvPicPr>
          <p:cNvPr id="6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45" y="2800012"/>
            <a:ext cx="2500603" cy="3466835"/>
          </a:xfrm>
          <a:prstGeom prst="rect">
            <a:avLst/>
          </a:prstGeom>
        </p:spPr>
      </p:pic>
      <p:pic>
        <p:nvPicPr>
          <p:cNvPr id="1026" name="Picture 2" descr="F:\JPEG_low_resolution\PROMOTECH_7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854" y="2798939"/>
            <a:ext cx="2592289" cy="170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JPEG_low_resolution\PROMOTECH_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546" y="4565688"/>
            <a:ext cx="2590598" cy="170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JPEG_low_resolution\PROMOTECH_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1150" y="2800012"/>
            <a:ext cx="2376265" cy="346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017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3778" y="3071810"/>
            <a:ext cx="9882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プロモテック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3E92-36B1-4C78-A09F-79BFB1A92E70}" type="slidenum">
              <a:rPr kumimoji="1" lang="ja-JP" altLang="en-US" smtClean="0"/>
              <a:pPr/>
              <a:t>30</a:t>
            </a:fld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8270" y="0"/>
            <a:ext cx="6856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PROMO TEC </a:t>
            </a:r>
            <a:r>
              <a:rPr lang="ja-JP" altLang="en-US" dirty="0" smtClean="0">
                <a:solidFill>
                  <a:schemeClr val="bg1"/>
                </a:solidFill>
              </a:rPr>
              <a:t>（</a:t>
            </a:r>
            <a:r>
              <a:rPr lang="en-US" altLang="ja-JP" dirty="0" smtClean="0">
                <a:solidFill>
                  <a:schemeClr val="bg1"/>
                </a:solidFill>
              </a:rPr>
              <a:t>THAILAND</a:t>
            </a:r>
            <a:r>
              <a:rPr lang="ja-JP" altLang="en-US" dirty="0" smtClean="0">
                <a:solidFill>
                  <a:schemeClr val="bg1"/>
                </a:solidFill>
              </a:rPr>
              <a:t>）　概要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89404" y="908720"/>
            <a:ext cx="68580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latin typeface="+mn-ea"/>
              </a:rPr>
              <a:t>PROMO TEC (THAILAND) Co., LTD.</a:t>
            </a:r>
          </a:p>
          <a:p>
            <a:endParaRPr lang="en-US" altLang="ja-JP" b="1" dirty="0" smtClean="0">
              <a:latin typeface="+mn-ea"/>
            </a:endParaRPr>
          </a:p>
          <a:p>
            <a:pPr algn="just"/>
            <a:r>
              <a:rPr lang="en-US" altLang="ja-JP" b="1" dirty="0">
                <a:latin typeface="+mn-ea"/>
              </a:rPr>
              <a:t>6th Floor, Unit 602, </a:t>
            </a:r>
            <a:r>
              <a:rPr lang="en-US" altLang="ja-JP" b="1" dirty="0" smtClean="0">
                <a:latin typeface="+mn-ea"/>
              </a:rPr>
              <a:t>603-604/1</a:t>
            </a:r>
          </a:p>
          <a:p>
            <a:pPr algn="just"/>
            <a:r>
              <a:rPr lang="en-US" altLang="ja-JP" b="1" dirty="0" smtClean="0">
                <a:latin typeface="+mn-ea"/>
              </a:rPr>
              <a:t>208 </a:t>
            </a:r>
            <a:r>
              <a:rPr lang="en-US" altLang="ja-JP" b="1" dirty="0">
                <a:latin typeface="+mn-ea"/>
              </a:rPr>
              <a:t>Wireless Road Building</a:t>
            </a:r>
          </a:p>
          <a:p>
            <a:pPr algn="just"/>
            <a:r>
              <a:rPr lang="en-US" altLang="ja-JP" b="1" dirty="0" smtClean="0">
                <a:latin typeface="+mn-ea"/>
              </a:rPr>
              <a:t>208 Wireless Road, </a:t>
            </a:r>
            <a:r>
              <a:rPr lang="en-US" altLang="ja-JP" b="1" dirty="0" err="1" smtClean="0">
                <a:latin typeface="+mn-ea"/>
              </a:rPr>
              <a:t>Lumpini</a:t>
            </a:r>
            <a:r>
              <a:rPr lang="en-US" altLang="ja-JP" b="1" dirty="0" smtClean="0">
                <a:latin typeface="+mn-ea"/>
              </a:rPr>
              <a:t>, </a:t>
            </a:r>
            <a:r>
              <a:rPr lang="en-US" altLang="ja-JP" b="1" dirty="0" err="1" smtClean="0">
                <a:latin typeface="+mn-ea"/>
              </a:rPr>
              <a:t>Pathumwan</a:t>
            </a:r>
            <a:endParaRPr lang="en-US" altLang="ja-JP" b="1" dirty="0" smtClean="0">
              <a:latin typeface="+mn-ea"/>
            </a:endParaRPr>
          </a:p>
          <a:p>
            <a:pPr algn="just"/>
            <a:r>
              <a:rPr lang="en-US" altLang="ja-JP" b="1" dirty="0" smtClean="0">
                <a:latin typeface="+mn-ea"/>
              </a:rPr>
              <a:t>Bangkok, Thailand</a:t>
            </a:r>
          </a:p>
          <a:p>
            <a:pPr algn="just"/>
            <a:r>
              <a:rPr lang="en-US" altLang="ja-JP" b="1" dirty="0" smtClean="0">
                <a:latin typeface="+mn-ea"/>
              </a:rPr>
              <a:t>TEL: +66-2-675-3883</a:t>
            </a:r>
          </a:p>
          <a:p>
            <a:endParaRPr kumimoji="1" lang="en-US" altLang="ja-JP" b="1" dirty="0" smtClean="0">
              <a:latin typeface="+mn-ea"/>
            </a:endParaRPr>
          </a:p>
          <a:p>
            <a:r>
              <a:rPr lang="en-US" altLang="ja-JP" b="1" dirty="0" smtClean="0">
                <a:latin typeface="+mn-ea"/>
              </a:rPr>
              <a:t>4,000,000</a:t>
            </a:r>
            <a:r>
              <a:rPr lang="ja-JP" altLang="en-US" b="1" dirty="0" smtClean="0">
                <a:latin typeface="+mn-ea"/>
              </a:rPr>
              <a:t>タイバーツ</a:t>
            </a:r>
            <a:r>
              <a:rPr lang="en-US" altLang="ja-JP" b="1" dirty="0" smtClean="0">
                <a:latin typeface="+mn-ea"/>
              </a:rPr>
              <a:t> </a:t>
            </a:r>
            <a:r>
              <a:rPr lang="ja-JP" altLang="en-US" b="1" dirty="0" smtClean="0">
                <a:latin typeface="+mn-ea"/>
              </a:rPr>
              <a:t>（約</a:t>
            </a:r>
            <a:r>
              <a:rPr lang="en-US" altLang="ja-JP" b="1" dirty="0" smtClean="0">
                <a:latin typeface="+mn-ea"/>
              </a:rPr>
              <a:t>1,000</a:t>
            </a:r>
            <a:r>
              <a:rPr lang="ja-JP" altLang="en-US" b="1" dirty="0" smtClean="0">
                <a:latin typeface="+mn-ea"/>
              </a:rPr>
              <a:t>万円）</a:t>
            </a:r>
            <a:endParaRPr lang="en-US" altLang="ja-JP" b="1" dirty="0" smtClean="0">
              <a:latin typeface="+mn-ea"/>
            </a:endParaRPr>
          </a:p>
          <a:p>
            <a:r>
              <a:rPr lang="en-US" altLang="ja-JP" b="1" dirty="0" smtClean="0">
                <a:latin typeface="+mn-ea"/>
              </a:rPr>
              <a:t>PROMO TEC (49%), </a:t>
            </a:r>
            <a:r>
              <a:rPr lang="ja-JP" altLang="en-US" b="1" dirty="0" smtClean="0">
                <a:latin typeface="+mn-ea"/>
              </a:rPr>
              <a:t>現地コンサルティング会社</a:t>
            </a:r>
            <a:r>
              <a:rPr lang="en-US" altLang="ja-JP" b="1" dirty="0" smtClean="0">
                <a:latin typeface="+mn-ea"/>
              </a:rPr>
              <a:t>(48%)</a:t>
            </a:r>
          </a:p>
          <a:p>
            <a:r>
              <a:rPr lang="ja-JP" altLang="en-US" b="1" dirty="0" smtClean="0">
                <a:latin typeface="+mn-ea"/>
              </a:rPr>
              <a:t>現地ビジネスサービス会社</a:t>
            </a:r>
            <a:r>
              <a:rPr lang="en-US" altLang="ja-JP" b="1" dirty="0" smtClean="0">
                <a:latin typeface="+mn-ea"/>
              </a:rPr>
              <a:t> (3%)</a:t>
            </a:r>
          </a:p>
          <a:p>
            <a:endParaRPr kumimoji="1" lang="en-US" altLang="ja-JP" b="1" dirty="0" smtClean="0">
              <a:latin typeface="+mn-ea"/>
            </a:endParaRPr>
          </a:p>
          <a:p>
            <a:r>
              <a:rPr lang="en-US" altLang="ja-JP" b="1" dirty="0" smtClean="0">
                <a:latin typeface="+mn-ea"/>
              </a:rPr>
              <a:t>2013</a:t>
            </a:r>
            <a:r>
              <a:rPr lang="ja-JP" altLang="en-US" b="1" dirty="0" smtClean="0">
                <a:latin typeface="+mn-ea"/>
              </a:rPr>
              <a:t>年</a:t>
            </a:r>
            <a:r>
              <a:rPr lang="en-US" altLang="ja-JP" b="1" dirty="0" smtClean="0">
                <a:latin typeface="+mn-ea"/>
              </a:rPr>
              <a:t>7</a:t>
            </a:r>
            <a:r>
              <a:rPr lang="ja-JP" altLang="en-US" b="1" dirty="0" smtClean="0">
                <a:latin typeface="+mn-ea"/>
              </a:rPr>
              <a:t>月</a:t>
            </a:r>
            <a:r>
              <a:rPr lang="en-US" altLang="ja-JP" b="1" dirty="0" smtClean="0">
                <a:latin typeface="+mn-ea"/>
              </a:rPr>
              <a:t>19</a:t>
            </a:r>
            <a:r>
              <a:rPr lang="ja-JP" altLang="en-US" b="1" dirty="0" smtClean="0">
                <a:latin typeface="+mn-ea"/>
              </a:rPr>
              <a:t>日</a:t>
            </a:r>
            <a:endParaRPr lang="en-US" altLang="ja-JP" b="1" dirty="0" smtClean="0">
              <a:latin typeface="+mn-ea"/>
            </a:endParaRPr>
          </a:p>
          <a:p>
            <a:endParaRPr kumimoji="1" lang="en-US" altLang="ja-JP" b="1" dirty="0" smtClean="0">
              <a:latin typeface="+mn-ea"/>
            </a:endParaRPr>
          </a:p>
          <a:p>
            <a:r>
              <a:rPr lang="ja-JP" altLang="en-US" b="1" dirty="0" smtClean="0">
                <a:latin typeface="+mn-ea"/>
              </a:rPr>
              <a:t>下飯坂　保馬　</a:t>
            </a:r>
            <a:r>
              <a:rPr lang="en-US" altLang="ja-JP" b="1" dirty="0" smtClean="0">
                <a:latin typeface="+mn-ea"/>
              </a:rPr>
              <a:t>/	</a:t>
            </a:r>
            <a:r>
              <a:rPr lang="ja-JP" altLang="en-US" b="1" dirty="0" smtClean="0">
                <a:latin typeface="+mn-ea"/>
              </a:rPr>
              <a:t>　　　　　 </a:t>
            </a:r>
            <a:r>
              <a:rPr lang="en-US" altLang="ja-JP" b="1" dirty="0" smtClean="0">
                <a:latin typeface="+mn-ea"/>
              </a:rPr>
              <a:t>MOBILE: +66-81-804-5395 </a:t>
            </a:r>
          </a:p>
          <a:p>
            <a:r>
              <a:rPr lang="en-US" altLang="ja-JP" b="1" dirty="0" smtClean="0">
                <a:latin typeface="+mn-ea"/>
              </a:rPr>
              <a:t>			shimoiizaka@promotec.pro</a:t>
            </a:r>
          </a:p>
          <a:p>
            <a:endParaRPr lang="en-US" altLang="ja-JP" b="1" dirty="0" smtClean="0">
              <a:latin typeface="+mn-ea"/>
            </a:endParaRPr>
          </a:p>
          <a:p>
            <a:r>
              <a:rPr lang="en-US" altLang="ja-JP" b="1" dirty="0" smtClean="0">
                <a:latin typeface="+mn-ea"/>
              </a:rPr>
              <a:t>34</a:t>
            </a:r>
            <a:r>
              <a:rPr lang="ja-JP" altLang="en-US" b="1" dirty="0" smtClean="0">
                <a:latin typeface="+mn-ea"/>
              </a:rPr>
              <a:t>名</a:t>
            </a:r>
            <a:r>
              <a:rPr lang="en-US" altLang="ja-JP" b="1" dirty="0" smtClean="0">
                <a:latin typeface="+mn-ea"/>
              </a:rPr>
              <a:t> (</a:t>
            </a:r>
            <a:r>
              <a:rPr lang="ja-JP" altLang="en-US" b="1" dirty="0" smtClean="0">
                <a:latin typeface="+mn-ea"/>
              </a:rPr>
              <a:t>うち出向者</a:t>
            </a:r>
            <a:r>
              <a:rPr lang="en-US" altLang="ja-JP" b="1" dirty="0">
                <a:latin typeface="+mn-ea"/>
              </a:rPr>
              <a:t>1</a:t>
            </a:r>
            <a:r>
              <a:rPr lang="ja-JP" altLang="en-US" b="1" dirty="0" smtClean="0">
                <a:latin typeface="+mn-ea"/>
              </a:rPr>
              <a:t>名（</a:t>
            </a:r>
            <a:r>
              <a:rPr lang="en-US" altLang="ja-JP" b="1" dirty="0" smtClean="0">
                <a:latin typeface="+mn-ea"/>
              </a:rPr>
              <a:t>IHQ</a:t>
            </a:r>
            <a:r>
              <a:rPr lang="ja-JP" altLang="en-US" b="1" dirty="0" smtClean="0">
                <a:latin typeface="+mn-ea"/>
              </a:rPr>
              <a:t>兼務者））　</a:t>
            </a:r>
            <a:r>
              <a:rPr lang="en-US" altLang="ja-JP" sz="1200" b="1" dirty="0" smtClean="0">
                <a:latin typeface="+mn-ea"/>
              </a:rPr>
              <a:t>※</a:t>
            </a:r>
            <a:r>
              <a:rPr lang="ja-JP" altLang="en-US" sz="1200" b="1" dirty="0" smtClean="0">
                <a:latin typeface="+mn-ea"/>
              </a:rPr>
              <a:t>ドライバー・メイド等含まず</a:t>
            </a:r>
            <a:endParaRPr lang="en-US" altLang="ja-JP" b="1" dirty="0" smtClean="0">
              <a:latin typeface="+mn-ea"/>
            </a:endParaRPr>
          </a:p>
          <a:p>
            <a:endParaRPr lang="en-US" altLang="ja-JP" b="1" dirty="0" smtClean="0">
              <a:latin typeface="+mn-ea"/>
            </a:endParaRPr>
          </a:p>
          <a:p>
            <a:r>
              <a:rPr lang="ja-JP" altLang="en-US" b="1" dirty="0" smtClean="0">
                <a:latin typeface="+mn-ea"/>
              </a:rPr>
              <a:t>プロモーション関連業務全般</a:t>
            </a:r>
            <a:endParaRPr lang="en-US" altLang="ja-JP" b="1" dirty="0" smtClean="0">
              <a:latin typeface="+mn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0512" y="908720"/>
            <a:ext cx="3238488" cy="563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latin typeface="+mn-ea"/>
              </a:rPr>
              <a:t>会社名</a:t>
            </a:r>
            <a:r>
              <a:rPr lang="en-US" altLang="ja-JP" b="1" dirty="0" smtClean="0">
                <a:latin typeface="+mn-ea"/>
              </a:rPr>
              <a:t>:</a:t>
            </a:r>
          </a:p>
          <a:p>
            <a:endParaRPr lang="en-US" altLang="ja-JP" b="1" dirty="0" smtClean="0">
              <a:latin typeface="+mn-ea"/>
            </a:endParaRPr>
          </a:p>
          <a:p>
            <a:r>
              <a:rPr lang="ja-JP" altLang="en-US" b="1" dirty="0" smtClean="0">
                <a:latin typeface="+mn-ea"/>
              </a:rPr>
              <a:t>オフィス：</a:t>
            </a:r>
            <a:endParaRPr lang="en-US" altLang="ja-JP" sz="3600" b="1" dirty="0" smtClean="0">
              <a:latin typeface="+mn-ea"/>
            </a:endParaRPr>
          </a:p>
          <a:p>
            <a:endParaRPr lang="en-US" altLang="ja-JP" sz="3600" b="1" dirty="0" smtClean="0">
              <a:latin typeface="+mn-ea"/>
            </a:endParaRPr>
          </a:p>
          <a:p>
            <a:pPr>
              <a:lnSpc>
                <a:spcPts val="1000"/>
              </a:lnSpc>
            </a:pPr>
            <a:endParaRPr lang="en-US" altLang="ja-JP" b="1" dirty="0" smtClean="0">
              <a:latin typeface="+mn-ea"/>
            </a:endParaRPr>
          </a:p>
          <a:p>
            <a:pPr>
              <a:lnSpc>
                <a:spcPts val="1000"/>
              </a:lnSpc>
            </a:pPr>
            <a:endParaRPr lang="en-US" altLang="ja-JP" b="1" dirty="0" smtClean="0">
              <a:latin typeface="+mn-ea"/>
            </a:endParaRPr>
          </a:p>
          <a:p>
            <a:pPr>
              <a:lnSpc>
                <a:spcPts val="1000"/>
              </a:lnSpc>
            </a:pPr>
            <a:endParaRPr lang="en-US" altLang="ja-JP" b="1" dirty="0" smtClean="0">
              <a:latin typeface="+mn-ea"/>
            </a:endParaRPr>
          </a:p>
          <a:p>
            <a:pPr>
              <a:lnSpc>
                <a:spcPts val="1000"/>
              </a:lnSpc>
            </a:pPr>
            <a:endParaRPr lang="en-US" altLang="ja-JP" b="1" dirty="0">
              <a:latin typeface="+mn-ea"/>
            </a:endParaRPr>
          </a:p>
          <a:p>
            <a:pPr>
              <a:lnSpc>
                <a:spcPts val="1000"/>
              </a:lnSpc>
            </a:pPr>
            <a:endParaRPr lang="en-US" altLang="ja-JP" b="1" dirty="0" smtClean="0">
              <a:latin typeface="+mn-ea"/>
            </a:endParaRPr>
          </a:p>
          <a:p>
            <a:pPr>
              <a:lnSpc>
                <a:spcPts val="1000"/>
              </a:lnSpc>
            </a:pPr>
            <a:endParaRPr lang="en-US" altLang="ja-JP" b="1" dirty="0">
              <a:latin typeface="+mn-ea"/>
            </a:endParaRPr>
          </a:p>
          <a:p>
            <a:pPr>
              <a:lnSpc>
                <a:spcPts val="500"/>
              </a:lnSpc>
            </a:pPr>
            <a:endParaRPr lang="en-US" altLang="ja-JP" b="1" dirty="0" smtClean="0">
              <a:latin typeface="+mn-ea"/>
            </a:endParaRPr>
          </a:p>
          <a:p>
            <a:r>
              <a:rPr lang="ja-JP" altLang="en-US" b="1" dirty="0" smtClean="0">
                <a:latin typeface="+mn-ea"/>
              </a:rPr>
              <a:t>設立資本金：</a:t>
            </a:r>
            <a:endParaRPr lang="en-US" altLang="ja-JP" b="1" dirty="0" smtClean="0">
              <a:latin typeface="+mn-ea"/>
            </a:endParaRPr>
          </a:p>
          <a:p>
            <a:endParaRPr lang="en-US" altLang="ja-JP" b="1" dirty="0" smtClean="0">
              <a:latin typeface="+mn-ea"/>
            </a:endParaRPr>
          </a:p>
          <a:p>
            <a:endParaRPr lang="en-US" altLang="ja-JP" b="1" dirty="0" smtClean="0">
              <a:latin typeface="+mn-ea"/>
            </a:endParaRPr>
          </a:p>
          <a:p>
            <a:endParaRPr lang="en-US" altLang="ja-JP" b="1" dirty="0" smtClean="0">
              <a:latin typeface="+mn-ea"/>
            </a:endParaRPr>
          </a:p>
          <a:p>
            <a:r>
              <a:rPr lang="ja-JP" altLang="en-US" b="1" dirty="0" smtClean="0">
                <a:latin typeface="+mn-ea"/>
              </a:rPr>
              <a:t>設立年月日：</a:t>
            </a:r>
            <a:endParaRPr lang="en-US" altLang="ja-JP" b="1" dirty="0" smtClean="0">
              <a:latin typeface="+mn-ea"/>
            </a:endParaRPr>
          </a:p>
          <a:p>
            <a:endParaRPr lang="en-US" altLang="ja-JP" b="1" dirty="0" smtClean="0">
              <a:latin typeface="+mn-ea"/>
            </a:endParaRPr>
          </a:p>
          <a:p>
            <a:r>
              <a:rPr lang="ja-JP" altLang="en-US" b="1" dirty="0" smtClean="0">
                <a:latin typeface="+mn-ea"/>
              </a:rPr>
              <a:t>代表者：</a:t>
            </a:r>
            <a:endParaRPr lang="en-US" altLang="ja-JP" b="1" dirty="0" smtClean="0">
              <a:latin typeface="+mn-ea"/>
            </a:endParaRPr>
          </a:p>
          <a:p>
            <a:endParaRPr lang="en-US" altLang="ja-JP" b="1" dirty="0" smtClean="0">
              <a:latin typeface="+mn-ea"/>
            </a:endParaRPr>
          </a:p>
          <a:p>
            <a:endParaRPr lang="en-US" altLang="ja-JP" b="1" dirty="0" smtClean="0">
              <a:latin typeface="+mn-ea"/>
            </a:endParaRPr>
          </a:p>
          <a:p>
            <a:r>
              <a:rPr lang="ja-JP" altLang="en-US" b="1" dirty="0" smtClean="0">
                <a:latin typeface="+mn-ea"/>
              </a:rPr>
              <a:t>従業員数</a:t>
            </a:r>
            <a:r>
              <a:rPr lang="en-US" altLang="ja-JP" b="1" dirty="0" smtClean="0">
                <a:latin typeface="+mn-ea"/>
              </a:rPr>
              <a:t>:</a:t>
            </a:r>
          </a:p>
          <a:p>
            <a:endParaRPr lang="en-US" altLang="ja-JP" b="1" dirty="0" smtClean="0">
              <a:latin typeface="+mn-ea"/>
            </a:endParaRPr>
          </a:p>
          <a:p>
            <a:r>
              <a:rPr lang="ja-JP" altLang="en-US" b="1" dirty="0" smtClean="0">
                <a:latin typeface="+mn-ea"/>
              </a:rPr>
              <a:t>事業内容：</a:t>
            </a:r>
            <a:endParaRPr kumimoji="1" lang="ja-JP" altLang="en-US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38879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直線コネクタ 57"/>
          <p:cNvCxnSpPr/>
          <p:nvPr/>
        </p:nvCxnSpPr>
        <p:spPr>
          <a:xfrm>
            <a:off x="9019239" y="1444039"/>
            <a:ext cx="6890" cy="6693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3E92-36B1-4C78-A09F-79BFB1A92E70}" type="slidenum">
              <a:rPr kumimoji="1" lang="ja-JP" altLang="en-US" sz="800" smtClean="0"/>
              <a:pPr/>
              <a:t>31</a:t>
            </a:fld>
            <a:endParaRPr kumimoji="1" lang="ja-JP" altLang="en-US" sz="80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8270" y="0"/>
            <a:ext cx="68564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 smtClean="0">
                <a:solidFill>
                  <a:schemeClr val="bg1"/>
                </a:solidFill>
              </a:rPr>
              <a:t>PROMO TEC </a:t>
            </a:r>
            <a:r>
              <a:rPr lang="ja-JP" altLang="en-US" sz="800" dirty="0" smtClean="0">
                <a:solidFill>
                  <a:schemeClr val="bg1"/>
                </a:solidFill>
              </a:rPr>
              <a:t>（</a:t>
            </a:r>
            <a:r>
              <a:rPr lang="en-US" altLang="ja-JP" sz="800" dirty="0" smtClean="0">
                <a:solidFill>
                  <a:schemeClr val="bg1"/>
                </a:solidFill>
              </a:rPr>
              <a:t>THAILAND</a:t>
            </a:r>
            <a:r>
              <a:rPr lang="ja-JP" altLang="en-US" sz="800" dirty="0" smtClean="0">
                <a:solidFill>
                  <a:schemeClr val="bg1"/>
                </a:solidFill>
              </a:rPr>
              <a:t>）</a:t>
            </a:r>
            <a:endParaRPr kumimoji="1" lang="ja-JP" altLang="en-US" sz="800" dirty="0">
              <a:solidFill>
                <a:schemeClr val="bg1"/>
              </a:solidFill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168270" y="1882444"/>
            <a:ext cx="7809066" cy="4858924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 b="1" dirty="0">
              <a:latin typeface="Calibri" pitchFamily="34" charset="0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68270" y="1060930"/>
            <a:ext cx="1573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latin typeface="+mn-ea"/>
              </a:rPr>
              <a:t>Account Services</a:t>
            </a:r>
            <a:endParaRPr kumimoji="1" lang="ja-JP" altLang="en-US" sz="1200" b="1" dirty="0">
              <a:latin typeface="+mn-ea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8256226" y="1882444"/>
            <a:ext cx="1483120" cy="4858924"/>
          </a:xfrm>
          <a:prstGeom prst="rect">
            <a:avLst/>
          </a:prstGeom>
          <a:noFill/>
          <a:ln>
            <a:solidFill>
              <a:srgbClr val="00B05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 b="1" dirty="0">
              <a:latin typeface="Calibri" pitchFamily="34" charset="0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8121351" y="1052598"/>
            <a:ext cx="13882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b="1" dirty="0" smtClean="0">
                <a:latin typeface="+mn-ea"/>
              </a:rPr>
              <a:t>Administration</a:t>
            </a:r>
            <a:endParaRPr lang="ja-JP" altLang="en-US" sz="1200" b="1" dirty="0">
              <a:latin typeface="+mn-ea"/>
            </a:endParaRPr>
          </a:p>
        </p:txBody>
      </p:sp>
      <p:cxnSp>
        <p:nvCxnSpPr>
          <p:cNvPr id="40" name="直線コネクタ 39"/>
          <p:cNvCxnSpPr/>
          <p:nvPr/>
        </p:nvCxnSpPr>
        <p:spPr>
          <a:xfrm>
            <a:off x="3728864" y="1453816"/>
            <a:ext cx="0" cy="13573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 flipH="1">
            <a:off x="3728865" y="1444039"/>
            <a:ext cx="5297264" cy="97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1" descr="http://new-jdb.dentsutec.co.jp/image/533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2964" y="659902"/>
            <a:ext cx="1071570" cy="1400946"/>
          </a:xfrm>
          <a:prstGeom prst="rect">
            <a:avLst/>
          </a:prstGeom>
          <a:noFill/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4513" y="4684296"/>
            <a:ext cx="629406" cy="82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" descr="http://th.jobsdb.com/TH/en/ResumePhotoAttachment/DownloadWithName?attachmentId=300003002445396&amp;fileName=DSC_2275-SMALL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0611" y="3389828"/>
            <a:ext cx="679842" cy="915083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Rounded Rectangle 10"/>
          <p:cNvSpPr/>
          <p:nvPr/>
        </p:nvSpPr>
        <p:spPr>
          <a:xfrm>
            <a:off x="1796813" y="6470737"/>
            <a:ext cx="626392" cy="179902"/>
          </a:xfrm>
          <a:prstGeom prst="roundRect">
            <a:avLst>
              <a:gd name="adj" fmla="val 904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ジョイ</a:t>
            </a:r>
            <a:endParaRPr lang="en-US" altLang="ja-JP" sz="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69" name="Rounded Rectangle 10"/>
          <p:cNvSpPr/>
          <p:nvPr/>
        </p:nvSpPr>
        <p:spPr>
          <a:xfrm>
            <a:off x="2934513" y="5431561"/>
            <a:ext cx="660131" cy="173993"/>
          </a:xfrm>
          <a:prstGeom prst="roundRect">
            <a:avLst>
              <a:gd name="adj" fmla="val 904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ノイ</a:t>
            </a:r>
            <a:endParaRPr lang="en-US" altLang="ja-JP" sz="8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55" name="Rounded Rectangle 10"/>
          <p:cNvSpPr/>
          <p:nvPr/>
        </p:nvSpPr>
        <p:spPr>
          <a:xfrm>
            <a:off x="4452934" y="1926068"/>
            <a:ext cx="1100160" cy="374636"/>
          </a:xfrm>
          <a:prstGeom prst="roundRect">
            <a:avLst>
              <a:gd name="adj" fmla="val 9048"/>
            </a:avLst>
          </a:prstGeom>
          <a:solidFill>
            <a:srgbClr val="C8D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下飯坂 保馬</a:t>
            </a:r>
          </a:p>
        </p:txBody>
      </p:sp>
      <p:sp>
        <p:nvSpPr>
          <p:cNvPr id="70" name="Rounded Rectangle 10"/>
          <p:cNvSpPr/>
          <p:nvPr/>
        </p:nvSpPr>
        <p:spPr>
          <a:xfrm>
            <a:off x="454896" y="6470737"/>
            <a:ext cx="576064" cy="198704"/>
          </a:xfrm>
          <a:prstGeom prst="roundRect">
            <a:avLst>
              <a:gd name="adj" fmla="val 904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ターン</a:t>
            </a:r>
            <a:endParaRPr lang="en-US" altLang="ja-JP" sz="8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7984" y="4499466"/>
            <a:ext cx="630253" cy="82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186" b="13751"/>
          <a:stretch/>
        </p:blipFill>
        <p:spPr bwMode="auto">
          <a:xfrm>
            <a:off x="4422056" y="3389828"/>
            <a:ext cx="672230" cy="983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1427" y="2203960"/>
            <a:ext cx="575702" cy="7753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extLst/>
        </p:spPr>
      </p:pic>
      <p:sp>
        <p:nvSpPr>
          <p:cNvPr id="62" name="Rounded Rectangle 10"/>
          <p:cNvSpPr/>
          <p:nvPr/>
        </p:nvSpPr>
        <p:spPr>
          <a:xfrm>
            <a:off x="8988157" y="3009442"/>
            <a:ext cx="720080" cy="178130"/>
          </a:xfrm>
          <a:prstGeom prst="roundRect">
            <a:avLst>
              <a:gd name="adj" fmla="val 9048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ギャッビー</a:t>
            </a:r>
            <a:endParaRPr lang="en-US" altLang="ja-JP" sz="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83" name="図 8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6794" y="4684296"/>
            <a:ext cx="615546" cy="82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ounded Rectangle 10"/>
          <p:cNvSpPr/>
          <p:nvPr/>
        </p:nvSpPr>
        <p:spPr>
          <a:xfrm>
            <a:off x="3634593" y="5431561"/>
            <a:ext cx="691974" cy="194275"/>
          </a:xfrm>
          <a:prstGeom prst="roundRect">
            <a:avLst>
              <a:gd name="adj" fmla="val 904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バンク</a:t>
            </a:r>
            <a:endParaRPr lang="en-US" altLang="ja-JP" sz="8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86" name="Rounded Rectangle 10"/>
          <p:cNvSpPr/>
          <p:nvPr/>
        </p:nvSpPr>
        <p:spPr>
          <a:xfrm>
            <a:off x="4383971" y="5431561"/>
            <a:ext cx="657490" cy="212966"/>
          </a:xfrm>
          <a:prstGeom prst="roundRect">
            <a:avLst>
              <a:gd name="adj" fmla="val 904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ソム</a:t>
            </a:r>
            <a:endParaRPr lang="en-US" altLang="ja-JP" sz="8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89" name="図 88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6806" y="3389828"/>
            <a:ext cx="664428" cy="938895"/>
          </a:xfrm>
          <a:prstGeom prst="rect">
            <a:avLst/>
          </a:prstGeom>
        </p:spPr>
      </p:pic>
      <p:sp>
        <p:nvSpPr>
          <p:cNvPr id="96" name="Rounded Rectangle 10"/>
          <p:cNvSpPr/>
          <p:nvPr/>
        </p:nvSpPr>
        <p:spPr>
          <a:xfrm>
            <a:off x="1114075" y="6470737"/>
            <a:ext cx="603541" cy="171810"/>
          </a:xfrm>
          <a:prstGeom prst="roundRect">
            <a:avLst>
              <a:gd name="adj" fmla="val 904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テー</a:t>
            </a:r>
            <a:endParaRPr lang="en-US" altLang="ja-JP" sz="8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74" name="Rounded Rectangle 10"/>
          <p:cNvSpPr/>
          <p:nvPr/>
        </p:nvSpPr>
        <p:spPr>
          <a:xfrm>
            <a:off x="9077984" y="5330076"/>
            <a:ext cx="587604" cy="201523"/>
          </a:xfrm>
          <a:prstGeom prst="roundRect">
            <a:avLst>
              <a:gd name="adj" fmla="val 904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イヴ</a:t>
            </a:r>
            <a:endParaRPr lang="en-US" altLang="ja-JP" sz="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92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6453" y="4657387"/>
            <a:ext cx="542371" cy="73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Rounded Rectangle 10"/>
          <p:cNvSpPr/>
          <p:nvPr/>
        </p:nvSpPr>
        <p:spPr>
          <a:xfrm>
            <a:off x="6026468" y="5404652"/>
            <a:ext cx="502355" cy="194248"/>
          </a:xfrm>
          <a:prstGeom prst="roundRect">
            <a:avLst>
              <a:gd name="adj" fmla="val 904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ポー</a:t>
            </a:r>
            <a:endParaRPr lang="en-US" altLang="ja-JP" sz="8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0493" y="3389828"/>
            <a:ext cx="713930" cy="85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90" y="4684296"/>
            <a:ext cx="544615" cy="73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ounded Rectangle 10"/>
          <p:cNvSpPr/>
          <p:nvPr/>
        </p:nvSpPr>
        <p:spPr>
          <a:xfrm>
            <a:off x="758090" y="5431561"/>
            <a:ext cx="576064" cy="198704"/>
          </a:xfrm>
          <a:prstGeom prst="roundRect">
            <a:avLst>
              <a:gd name="adj" fmla="val 904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斉藤　遊</a:t>
            </a:r>
            <a:endParaRPr lang="en-US" altLang="ja-JP" sz="8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14222" b="5552"/>
          <a:stretch/>
        </p:blipFill>
        <p:spPr bwMode="auto">
          <a:xfrm>
            <a:off x="5138335" y="4684296"/>
            <a:ext cx="615723" cy="71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正方形/長方形 70"/>
          <p:cNvSpPr/>
          <p:nvPr/>
        </p:nvSpPr>
        <p:spPr>
          <a:xfrm>
            <a:off x="5138336" y="5431561"/>
            <a:ext cx="615722" cy="178691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</a:rPr>
              <a:t>ジャック</a:t>
            </a:r>
            <a:endParaRPr lang="en-US" altLang="ja-JP" sz="800" dirty="0" smtClean="0">
              <a:solidFill>
                <a:schemeClr val="tx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18045" y="3389828"/>
            <a:ext cx="602609" cy="87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8341" y="5695167"/>
            <a:ext cx="546787" cy="733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58057" y="5643375"/>
            <a:ext cx="597784" cy="70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9886" y="5609796"/>
            <a:ext cx="598785" cy="76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Rounded Rectangle 10"/>
          <p:cNvSpPr/>
          <p:nvPr/>
        </p:nvSpPr>
        <p:spPr>
          <a:xfrm>
            <a:off x="8313750" y="6397066"/>
            <a:ext cx="657490" cy="212966"/>
          </a:xfrm>
          <a:prstGeom prst="roundRect">
            <a:avLst>
              <a:gd name="adj" fmla="val 904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オム</a:t>
            </a:r>
            <a:endParaRPr lang="en-US" altLang="ja-JP" sz="8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82" name="Rounded Rectangle 10"/>
          <p:cNvSpPr/>
          <p:nvPr/>
        </p:nvSpPr>
        <p:spPr>
          <a:xfrm>
            <a:off x="4779406" y="6470737"/>
            <a:ext cx="657490" cy="212966"/>
          </a:xfrm>
          <a:prstGeom prst="roundRect">
            <a:avLst>
              <a:gd name="adj" fmla="val 904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メイジ</a:t>
            </a:r>
            <a:endParaRPr lang="en-US" altLang="ja-JP" sz="8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91" name="Rounded Rectangle 10"/>
          <p:cNvSpPr/>
          <p:nvPr/>
        </p:nvSpPr>
        <p:spPr>
          <a:xfrm>
            <a:off x="9031797" y="6397066"/>
            <a:ext cx="657490" cy="212966"/>
          </a:xfrm>
          <a:prstGeom prst="roundRect">
            <a:avLst>
              <a:gd name="adj" fmla="val 904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ゴン</a:t>
            </a:r>
            <a:endParaRPr lang="en-US" altLang="ja-JP" sz="8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100" name="Rounded Rectangle 10"/>
          <p:cNvSpPr/>
          <p:nvPr/>
        </p:nvSpPr>
        <p:spPr>
          <a:xfrm>
            <a:off x="2502402" y="6470737"/>
            <a:ext cx="621005" cy="198863"/>
          </a:xfrm>
          <a:prstGeom prst="roundRect">
            <a:avLst>
              <a:gd name="adj" fmla="val 904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ガティブ</a:t>
            </a:r>
            <a:endParaRPr lang="en-US" altLang="ja-JP" sz="8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97103" y="5695167"/>
            <a:ext cx="700113" cy="72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Rounded Rectangle 10"/>
          <p:cNvSpPr/>
          <p:nvPr/>
        </p:nvSpPr>
        <p:spPr>
          <a:xfrm>
            <a:off x="6222877" y="6470737"/>
            <a:ext cx="657490" cy="212966"/>
          </a:xfrm>
          <a:prstGeom prst="roundRect">
            <a:avLst>
              <a:gd name="adj" fmla="val 904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ノット</a:t>
            </a:r>
            <a:endParaRPr lang="en-US" altLang="ja-JP" sz="8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89403" y="4657387"/>
            <a:ext cx="570393" cy="71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Rounded Rectangle 10"/>
          <p:cNvSpPr/>
          <p:nvPr/>
        </p:nvSpPr>
        <p:spPr>
          <a:xfrm>
            <a:off x="6701032" y="5404652"/>
            <a:ext cx="502355" cy="194248"/>
          </a:xfrm>
          <a:prstGeom prst="roundRect">
            <a:avLst>
              <a:gd name="adj" fmla="val 904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ベル</a:t>
            </a:r>
            <a:endParaRPr lang="en-US" altLang="ja-JP" sz="8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101" name="Rounded Rectangle 10"/>
          <p:cNvSpPr/>
          <p:nvPr/>
        </p:nvSpPr>
        <p:spPr>
          <a:xfrm>
            <a:off x="4082771" y="6470737"/>
            <a:ext cx="602678" cy="165640"/>
          </a:xfrm>
          <a:prstGeom prst="roundRect">
            <a:avLst>
              <a:gd name="adj" fmla="val 904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パー</a:t>
            </a:r>
            <a:endParaRPr lang="en-US" altLang="ja-JP" sz="8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102" name="Rounded Rectangle 10"/>
          <p:cNvSpPr/>
          <p:nvPr/>
        </p:nvSpPr>
        <p:spPr>
          <a:xfrm>
            <a:off x="5455706" y="6470737"/>
            <a:ext cx="697292" cy="214868"/>
          </a:xfrm>
          <a:prstGeom prst="roundRect">
            <a:avLst>
              <a:gd name="adj" fmla="val 904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ルッケード</a:t>
            </a:r>
            <a:endParaRPr lang="en-US" altLang="ja-JP" sz="8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104" name="Rounded Rectangle 10"/>
          <p:cNvSpPr/>
          <p:nvPr/>
        </p:nvSpPr>
        <p:spPr>
          <a:xfrm>
            <a:off x="2291873" y="5431561"/>
            <a:ext cx="602678" cy="165640"/>
          </a:xfrm>
          <a:prstGeom prst="roundRect">
            <a:avLst>
              <a:gd name="adj" fmla="val 904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フォン</a:t>
            </a:r>
            <a:endParaRPr lang="en-US" altLang="ja-JP" sz="8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5896" y="2185927"/>
            <a:ext cx="625344" cy="79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" name="Rounded Rectangle 10"/>
          <p:cNvSpPr/>
          <p:nvPr/>
        </p:nvSpPr>
        <p:spPr>
          <a:xfrm>
            <a:off x="8341360" y="3009442"/>
            <a:ext cx="524452" cy="178130"/>
          </a:xfrm>
          <a:prstGeom prst="roundRect">
            <a:avLst>
              <a:gd name="adj" fmla="val 9048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ポーン</a:t>
            </a:r>
            <a:endParaRPr lang="en-US" altLang="ja-JP" sz="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6309" y="4542137"/>
            <a:ext cx="562215" cy="73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Rounded Rectangle 10"/>
          <p:cNvSpPr/>
          <p:nvPr/>
        </p:nvSpPr>
        <p:spPr>
          <a:xfrm>
            <a:off x="8309784" y="5330076"/>
            <a:ext cx="587604" cy="201523"/>
          </a:xfrm>
          <a:prstGeom prst="roundRect">
            <a:avLst>
              <a:gd name="adj" fmla="val 904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ノック</a:t>
            </a:r>
            <a:endParaRPr lang="en-US" altLang="ja-JP" sz="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1360" y="3353744"/>
            <a:ext cx="637582" cy="8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Rounded Rectangle 10"/>
          <p:cNvSpPr/>
          <p:nvPr/>
        </p:nvSpPr>
        <p:spPr>
          <a:xfrm>
            <a:off x="8321976" y="4233340"/>
            <a:ext cx="587604" cy="201523"/>
          </a:xfrm>
          <a:prstGeom prst="roundRect">
            <a:avLst>
              <a:gd name="adj" fmla="val 904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フーン</a:t>
            </a:r>
            <a:endParaRPr lang="en-US" altLang="ja-JP" sz="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69" b="4549"/>
          <a:stretch/>
        </p:blipFill>
        <p:spPr bwMode="auto">
          <a:xfrm>
            <a:off x="9054395" y="3380357"/>
            <a:ext cx="696686" cy="7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Rounded Rectangle 10"/>
          <p:cNvSpPr/>
          <p:nvPr/>
        </p:nvSpPr>
        <p:spPr>
          <a:xfrm>
            <a:off x="9054395" y="4233339"/>
            <a:ext cx="587604" cy="201523"/>
          </a:xfrm>
          <a:prstGeom prst="roundRect">
            <a:avLst>
              <a:gd name="adj" fmla="val 904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ヌー</a:t>
            </a:r>
            <a:endParaRPr lang="en-US" altLang="ja-JP" sz="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91214" y="5695167"/>
            <a:ext cx="465045" cy="70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246"/>
          <a:stretch/>
        </p:blipFill>
        <p:spPr bwMode="auto">
          <a:xfrm>
            <a:off x="1796813" y="5695167"/>
            <a:ext cx="612128" cy="79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 rotWithShape="1"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37349" y="5695167"/>
            <a:ext cx="509531" cy="75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 rotWithShape="1"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6528" y="5695167"/>
            <a:ext cx="572916" cy="72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 rotWithShape="1"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90345" y="5695167"/>
            <a:ext cx="604811" cy="80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 rotWithShape="1"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50491" y="5695167"/>
            <a:ext cx="557378" cy="69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1265" y="4684296"/>
            <a:ext cx="534912" cy="75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 rotWithShape="1"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8938" y="4684296"/>
            <a:ext cx="485762" cy="73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" name="Rounded Rectangle 10"/>
          <p:cNvSpPr/>
          <p:nvPr/>
        </p:nvSpPr>
        <p:spPr>
          <a:xfrm>
            <a:off x="6965942" y="6470737"/>
            <a:ext cx="657490" cy="212966"/>
          </a:xfrm>
          <a:prstGeom prst="roundRect">
            <a:avLst>
              <a:gd name="adj" fmla="val 904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オッド</a:t>
            </a:r>
            <a:endParaRPr lang="en-US" altLang="ja-JP" sz="8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3728" y="5695167"/>
            <a:ext cx="572136" cy="71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2" descr="image001"/>
          <p:cNvPicPr>
            <a:picLocks noChangeAspect="1" noChangeArrowheads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19"/>
          <a:stretch/>
        </p:blipFill>
        <p:spPr bwMode="auto">
          <a:xfrm>
            <a:off x="3207727" y="2072341"/>
            <a:ext cx="918133" cy="102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" name="Rounded Rectangle 10"/>
          <p:cNvSpPr/>
          <p:nvPr/>
        </p:nvSpPr>
        <p:spPr>
          <a:xfrm>
            <a:off x="3206719" y="3031263"/>
            <a:ext cx="959799" cy="286950"/>
          </a:xfrm>
          <a:prstGeom prst="roundRect">
            <a:avLst>
              <a:gd name="adj" fmla="val 9048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桃井　政一</a:t>
            </a:r>
            <a:endParaRPr lang="en-US" altLang="ja-JP" sz="8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41" name="Rounded Rectangle 10"/>
          <p:cNvSpPr/>
          <p:nvPr/>
        </p:nvSpPr>
        <p:spPr>
          <a:xfrm>
            <a:off x="2780505" y="4330007"/>
            <a:ext cx="669290" cy="249217"/>
          </a:xfrm>
          <a:prstGeom prst="roundRect">
            <a:avLst>
              <a:gd name="adj" fmla="val 904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ポン</a:t>
            </a:r>
            <a:endParaRPr lang="en-US" altLang="ja-JP" sz="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52" name="Rounded Rectangle 10"/>
          <p:cNvSpPr/>
          <p:nvPr/>
        </p:nvSpPr>
        <p:spPr>
          <a:xfrm>
            <a:off x="4434482" y="4330008"/>
            <a:ext cx="659804" cy="215072"/>
          </a:xfrm>
          <a:prstGeom prst="roundRect">
            <a:avLst>
              <a:gd name="adj" fmla="val 904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ゴルフ</a:t>
            </a:r>
            <a:endParaRPr lang="en-US" altLang="ja-JP" sz="8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88" name="Rounded Rectangle 10"/>
          <p:cNvSpPr/>
          <p:nvPr/>
        </p:nvSpPr>
        <p:spPr>
          <a:xfrm>
            <a:off x="3596806" y="4330008"/>
            <a:ext cx="669187" cy="224431"/>
          </a:xfrm>
          <a:prstGeom prst="roundRect">
            <a:avLst>
              <a:gd name="adj" fmla="val 904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ポン</a:t>
            </a:r>
            <a:endParaRPr lang="en-US" altLang="ja-JP" sz="8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99" name="正方形/長方形 98"/>
          <p:cNvSpPr/>
          <p:nvPr/>
        </p:nvSpPr>
        <p:spPr>
          <a:xfrm>
            <a:off x="1326685" y="4330009"/>
            <a:ext cx="691760" cy="212965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</a:rPr>
              <a:t>ヌム</a:t>
            </a:r>
            <a:endParaRPr lang="en-US" altLang="ja-JP" sz="800" dirty="0" smtClean="0">
              <a:solidFill>
                <a:schemeClr val="tx1"/>
              </a:solidFill>
            </a:endParaRPr>
          </a:p>
        </p:txBody>
      </p:sp>
      <p:sp>
        <p:nvSpPr>
          <p:cNvPr id="97" name="Rounded Rectangle 10"/>
          <p:cNvSpPr/>
          <p:nvPr/>
        </p:nvSpPr>
        <p:spPr>
          <a:xfrm>
            <a:off x="2037916" y="4330008"/>
            <a:ext cx="657490" cy="212966"/>
          </a:xfrm>
          <a:prstGeom prst="roundRect">
            <a:avLst>
              <a:gd name="adj" fmla="val 904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クリット</a:t>
            </a:r>
            <a:endParaRPr lang="en-US" altLang="ja-JP" sz="8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59328" y="4671370"/>
            <a:ext cx="624123" cy="74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Rounded Rectangle 10"/>
          <p:cNvSpPr/>
          <p:nvPr/>
        </p:nvSpPr>
        <p:spPr>
          <a:xfrm>
            <a:off x="1480773" y="5455224"/>
            <a:ext cx="602678" cy="165640"/>
          </a:xfrm>
          <a:prstGeom prst="roundRect">
            <a:avLst>
              <a:gd name="adj" fmla="val 904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ナット</a:t>
            </a:r>
            <a:endParaRPr lang="en-US" altLang="ja-JP" sz="8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592" y="5717992"/>
            <a:ext cx="55721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ounded Rectangle 10"/>
          <p:cNvSpPr/>
          <p:nvPr/>
        </p:nvSpPr>
        <p:spPr>
          <a:xfrm>
            <a:off x="3274612" y="6494400"/>
            <a:ext cx="602678" cy="165640"/>
          </a:xfrm>
          <a:prstGeom prst="roundRect">
            <a:avLst>
              <a:gd name="adj" fmla="val 904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ユン</a:t>
            </a:r>
            <a:endParaRPr lang="en-US" altLang="ja-JP" sz="8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55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69140" y="3000372"/>
            <a:ext cx="6199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 smtClean="0">
                <a:solidFill>
                  <a:prstClr val="white"/>
                </a:solidFill>
              </a:rPr>
              <a:t>電通太科（北京）広告有限公司</a:t>
            </a:r>
            <a:endParaRPr lang="ja-JP" altLang="en-US" sz="3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6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スライド番号プレースホル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E45590-665B-43CD-85EA-36A3179710E5}" type="slidenum">
              <a:rPr lang="ja-JP" altLang="en-US">
                <a:ea typeface="ＭＳ Ｐゴシック" charset="-128"/>
              </a:rPr>
              <a:pPr/>
              <a:t>33</a:t>
            </a:fld>
            <a:endParaRPr lang="ja-JP" altLang="en-US">
              <a:ea typeface="ＭＳ Ｐゴシック" charset="-128"/>
            </a:endParaRPr>
          </a:p>
        </p:txBody>
      </p:sp>
      <p:sp>
        <p:nvSpPr>
          <p:cNvPr id="2051" name="テキスト ボックス 5"/>
          <p:cNvSpPr txBox="1">
            <a:spLocks noChangeArrowheads="1"/>
          </p:cNvSpPr>
          <p:nvPr/>
        </p:nvSpPr>
        <p:spPr bwMode="auto">
          <a:xfrm>
            <a:off x="166654" y="857232"/>
            <a:ext cx="9644130" cy="588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ja-JP" altLang="en-US" dirty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会社名： </a:t>
            </a:r>
            <a:r>
              <a:rPr lang="en-US" altLang="ja-JP" dirty="0" smtClean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		</a:t>
            </a:r>
            <a:r>
              <a:rPr lang="ja-JP" altLang="en-US" dirty="0" smtClean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電通</a:t>
            </a:r>
            <a:r>
              <a:rPr lang="ja-JP" altLang="en-US" dirty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太科（北京）広告有限公司</a:t>
            </a:r>
            <a:endParaRPr lang="en-US" altLang="ja-JP" dirty="0">
              <a:solidFill>
                <a:prstClr val="black"/>
              </a:solidFill>
              <a:latin typeface="HGPSoeiKakugothicUB" pitchFamily="34" charset="-128"/>
              <a:ea typeface="HGPSoeiKakugothicUB" pitchFamily="34" charset="-128"/>
            </a:endParaRPr>
          </a:p>
          <a:p>
            <a:endParaRPr lang="en-US" altLang="ja-JP" dirty="0">
              <a:solidFill>
                <a:prstClr val="black"/>
              </a:solidFill>
              <a:latin typeface="HGPSoeiKakugothicUB" pitchFamily="34" charset="-128"/>
              <a:ea typeface="HGPSoeiKakugothicUB" pitchFamily="34" charset="-128"/>
            </a:endParaRPr>
          </a:p>
          <a:p>
            <a:r>
              <a:rPr lang="ja-JP" altLang="en-US" dirty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オフィス： </a:t>
            </a:r>
            <a:r>
              <a:rPr lang="en-US" altLang="ja-JP" dirty="0" smtClean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		</a:t>
            </a:r>
            <a:r>
              <a:rPr lang="ja-JP" altLang="en-US" dirty="0" smtClean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北京</a:t>
            </a:r>
            <a:r>
              <a:rPr lang="zh-CN" altLang="en-US" dirty="0" smtClean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本社</a:t>
            </a:r>
            <a:r>
              <a:rPr lang="ja-JP" altLang="en-US" dirty="0" smtClean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 </a:t>
            </a:r>
            <a:r>
              <a:rPr lang="ja-JP" altLang="en-US" dirty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〒</a:t>
            </a:r>
            <a:r>
              <a:rPr lang="en-US" altLang="ja-JP" dirty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100027 </a:t>
            </a:r>
            <a:r>
              <a:rPr lang="ja-JP" altLang="en-US" dirty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　北京市東城区</a:t>
            </a:r>
            <a:r>
              <a:rPr lang="zh-CN" altLang="en-US" dirty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朝</a:t>
            </a:r>
            <a:r>
              <a:rPr lang="ja-JP" altLang="en-US" dirty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陽門</a:t>
            </a:r>
            <a:r>
              <a:rPr lang="zh-CN" altLang="en-US" dirty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北大街</a:t>
            </a:r>
            <a:r>
              <a:rPr lang="en-US" altLang="zh-CN" dirty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8</a:t>
            </a:r>
            <a:r>
              <a:rPr lang="zh-CN" altLang="en-US" dirty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号富</a:t>
            </a:r>
            <a:r>
              <a:rPr lang="ja-JP" altLang="en-US" dirty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華</a:t>
            </a:r>
            <a:r>
              <a:rPr lang="zh-CN" altLang="en-US" dirty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大厦</a:t>
            </a:r>
            <a:r>
              <a:rPr lang="en-US" altLang="zh-CN" dirty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F</a:t>
            </a:r>
            <a:r>
              <a:rPr lang="zh-CN" altLang="en-US" dirty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座</a:t>
            </a:r>
            <a:r>
              <a:rPr lang="en-US" altLang="zh-CN" dirty="0" smtClean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13</a:t>
            </a:r>
            <a:r>
              <a:rPr lang="en-US" altLang="ja-JP" dirty="0" smtClean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B</a:t>
            </a:r>
            <a:r>
              <a:rPr lang="ja-JP" altLang="en-US" dirty="0" smtClean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室</a:t>
            </a:r>
            <a:endParaRPr lang="en-US" altLang="ja-JP" dirty="0">
              <a:solidFill>
                <a:prstClr val="black"/>
              </a:solidFill>
              <a:latin typeface="HGPSoeiKakugothicUB" pitchFamily="34" charset="-128"/>
              <a:ea typeface="HGPSoeiKakugothicUB" pitchFamily="34" charset="-128"/>
            </a:endParaRPr>
          </a:p>
          <a:p>
            <a:r>
              <a:rPr lang="ja-JP" altLang="en-US" dirty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　　　　　  </a:t>
            </a:r>
            <a:r>
              <a:rPr lang="en-US" altLang="ja-JP" dirty="0" smtClean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	</a:t>
            </a:r>
            <a:r>
              <a:rPr lang="ja-JP" altLang="en-US" dirty="0" smtClean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上海</a:t>
            </a:r>
            <a:r>
              <a:rPr lang="zh-CN" altLang="en-US" dirty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支社 </a:t>
            </a:r>
            <a:r>
              <a:rPr lang="ja-JP" altLang="en-US" dirty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〒</a:t>
            </a:r>
            <a:r>
              <a:rPr lang="en-US" altLang="ja-JP" dirty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200031   </a:t>
            </a:r>
            <a:r>
              <a:rPr lang="zh-CN" altLang="en-US" dirty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上海市建国西路</a:t>
            </a:r>
            <a:r>
              <a:rPr lang="en-US" altLang="zh-CN" dirty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283</a:t>
            </a:r>
            <a:r>
              <a:rPr lang="zh-CN" altLang="en-US" dirty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号尚街</a:t>
            </a:r>
            <a:r>
              <a:rPr lang="en-US" altLang="zh-CN" dirty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Loft 2</a:t>
            </a:r>
            <a:r>
              <a:rPr lang="zh-CN" altLang="en-US" dirty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号楼附楼</a:t>
            </a:r>
            <a:endParaRPr lang="en-US" altLang="zh-CN" dirty="0">
              <a:solidFill>
                <a:prstClr val="black"/>
              </a:solidFill>
              <a:latin typeface="HGPSoeiKakugothicUB" pitchFamily="34" charset="-128"/>
              <a:ea typeface="HGPSoeiKakugothicUB" pitchFamily="34" charset="-128"/>
            </a:endParaRPr>
          </a:p>
          <a:p>
            <a:r>
              <a:rPr lang="ja-JP" altLang="en-US" dirty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　　　　　  </a:t>
            </a:r>
            <a:r>
              <a:rPr lang="en-US" altLang="ja-JP" dirty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	</a:t>
            </a:r>
            <a:r>
              <a:rPr lang="ja-JP" altLang="en-US" dirty="0" smtClean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東</a:t>
            </a:r>
            <a:r>
              <a:rPr lang="zh-CN" altLang="en-US" dirty="0" smtClean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莞</a:t>
            </a:r>
            <a:r>
              <a:rPr lang="zh-CN" altLang="en-US" dirty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支社 </a:t>
            </a:r>
            <a:r>
              <a:rPr lang="ja-JP" altLang="en-US" dirty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〒</a:t>
            </a:r>
            <a:r>
              <a:rPr lang="en-US" altLang="ja-JP" dirty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523840   </a:t>
            </a:r>
            <a:r>
              <a:rPr lang="ja-JP" altLang="en-US" dirty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東</a:t>
            </a:r>
            <a:r>
              <a:rPr lang="zh-CN" altLang="en-US" dirty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莞市</a:t>
            </a:r>
            <a:r>
              <a:rPr lang="ja-JP" altLang="en-US" dirty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長安鎮長</a:t>
            </a:r>
            <a:r>
              <a:rPr lang="zh-CN" altLang="en-US" dirty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青南路</a:t>
            </a:r>
            <a:r>
              <a:rPr lang="en-US" altLang="zh-CN" dirty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303</a:t>
            </a:r>
            <a:r>
              <a:rPr lang="zh-CN" altLang="en-US" dirty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号地王</a:t>
            </a:r>
            <a:r>
              <a:rPr lang="ja-JP" altLang="en-US" dirty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広場 </a:t>
            </a:r>
            <a:r>
              <a:rPr lang="en-US" altLang="ja-JP" dirty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1001</a:t>
            </a:r>
            <a:r>
              <a:rPr lang="ja-JP" altLang="en-US" dirty="0" smtClean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室</a:t>
            </a:r>
            <a:endParaRPr lang="en-US" altLang="ja-JP" dirty="0">
              <a:solidFill>
                <a:prstClr val="black"/>
              </a:solidFill>
              <a:latin typeface="HGPSoeiKakugothicUB" pitchFamily="34" charset="-128"/>
              <a:ea typeface="HGPSoeiKakugothicUB" pitchFamily="34" charset="-128"/>
            </a:endParaRPr>
          </a:p>
          <a:p>
            <a:endParaRPr lang="en-US" altLang="ja-JP" dirty="0">
              <a:solidFill>
                <a:prstClr val="black"/>
              </a:solidFill>
              <a:latin typeface="HGPSoeiKakugothicUB" pitchFamily="34" charset="-128"/>
              <a:ea typeface="HGPSoeiKakugothicUB" pitchFamily="34" charset="-128"/>
            </a:endParaRPr>
          </a:p>
          <a:p>
            <a:r>
              <a:rPr lang="ja-JP" altLang="en-US" dirty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設立資本金：</a:t>
            </a:r>
            <a:r>
              <a:rPr lang="en-US" altLang="ja-JP" dirty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	25,000</a:t>
            </a:r>
            <a:r>
              <a:rPr lang="ja-JP" altLang="en-US" dirty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万円</a:t>
            </a:r>
            <a:endParaRPr lang="en-US" altLang="ja-JP" dirty="0">
              <a:solidFill>
                <a:prstClr val="black"/>
              </a:solidFill>
              <a:latin typeface="HGPSoeiKakugothicUB" pitchFamily="34" charset="-128"/>
              <a:ea typeface="HGPSoeiKakugothicUB" pitchFamily="34" charset="-128"/>
            </a:endParaRPr>
          </a:p>
          <a:p>
            <a:endParaRPr lang="en-US" altLang="ja-JP" dirty="0">
              <a:solidFill>
                <a:prstClr val="black"/>
              </a:solidFill>
              <a:latin typeface="HGPSoeiKakugothicUB" pitchFamily="34" charset="-128"/>
              <a:ea typeface="HGPSoeiKakugothicUB" pitchFamily="34" charset="-128"/>
            </a:endParaRPr>
          </a:p>
          <a:p>
            <a:r>
              <a:rPr lang="ja-JP" altLang="en-US" dirty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設立年月日：</a:t>
            </a:r>
            <a:r>
              <a:rPr lang="en-US" altLang="zh-CN" dirty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	2002</a:t>
            </a:r>
            <a:r>
              <a:rPr lang="ja-JP" altLang="en-US" dirty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年</a:t>
            </a:r>
            <a:r>
              <a:rPr lang="en-US" altLang="zh-CN" dirty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4</a:t>
            </a:r>
            <a:r>
              <a:rPr lang="ja-JP" altLang="en-US" dirty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月</a:t>
            </a:r>
            <a:endParaRPr lang="en-US" altLang="ja-JP" dirty="0">
              <a:solidFill>
                <a:prstClr val="black"/>
              </a:solidFill>
              <a:latin typeface="HGPSoeiKakugothicUB" pitchFamily="34" charset="-128"/>
              <a:ea typeface="HGPSoeiKakugothicUB" pitchFamily="34" charset="-128"/>
            </a:endParaRPr>
          </a:p>
          <a:p>
            <a:endParaRPr lang="en-US" altLang="ja-JP" dirty="0">
              <a:solidFill>
                <a:prstClr val="black"/>
              </a:solidFill>
              <a:latin typeface="HGPSoeiKakugothicUB" pitchFamily="34" charset="-128"/>
              <a:ea typeface="HGPSoeiKakugothicUB" pitchFamily="34" charset="-128"/>
            </a:endParaRPr>
          </a:p>
          <a:p>
            <a:r>
              <a:rPr lang="ja-JP" altLang="en-US" dirty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代表者</a:t>
            </a:r>
            <a:r>
              <a:rPr lang="ja-JP" altLang="en-US" dirty="0" smtClean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：</a:t>
            </a:r>
            <a:r>
              <a:rPr lang="en-US" altLang="ja-JP" dirty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	</a:t>
            </a:r>
            <a:r>
              <a:rPr lang="en-US" altLang="ja-JP" dirty="0" smtClean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	</a:t>
            </a:r>
            <a:r>
              <a:rPr lang="ja-JP" altLang="en-US" dirty="0" smtClean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千葉　敦</a:t>
            </a:r>
            <a:endParaRPr lang="en-US" altLang="ja-JP" dirty="0">
              <a:solidFill>
                <a:prstClr val="black"/>
              </a:solidFill>
              <a:latin typeface="HGPSoeiKakugothicUB" pitchFamily="34" charset="-128"/>
              <a:ea typeface="HGPSoeiKakugothicUB" pitchFamily="34" charset="-128"/>
            </a:endParaRPr>
          </a:p>
          <a:p>
            <a:endParaRPr lang="en-US" altLang="ja-JP" dirty="0">
              <a:solidFill>
                <a:prstClr val="black"/>
              </a:solidFill>
              <a:latin typeface="HGPSoeiKakugothicUB" pitchFamily="34" charset="-128"/>
              <a:ea typeface="HGPSoeiKakugothicUB" pitchFamily="34" charset="-128"/>
            </a:endParaRPr>
          </a:p>
          <a:p>
            <a:r>
              <a:rPr lang="ja-JP" altLang="en-US" dirty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従業員数：</a:t>
            </a:r>
            <a:r>
              <a:rPr lang="en-US" altLang="ja-JP" dirty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	61</a:t>
            </a:r>
            <a:r>
              <a:rPr lang="ja-JP" altLang="en-US" dirty="0" smtClean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名（電通テックからの出向者</a:t>
            </a:r>
            <a:r>
              <a:rPr lang="en-US" altLang="ja-JP" dirty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5</a:t>
            </a:r>
            <a:r>
              <a:rPr lang="ja-JP" altLang="en-US" dirty="0" smtClean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名）</a:t>
            </a:r>
            <a:r>
              <a:rPr lang="en-US" altLang="ja-JP" dirty="0" smtClean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2015</a:t>
            </a:r>
            <a:r>
              <a:rPr lang="ja-JP" altLang="en-US" dirty="0" smtClean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年</a:t>
            </a:r>
            <a:r>
              <a:rPr lang="en-US" altLang="ja-JP" dirty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11</a:t>
            </a:r>
            <a:r>
              <a:rPr lang="ja-JP" altLang="en-US" dirty="0" smtClean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月</a:t>
            </a:r>
            <a:r>
              <a:rPr lang="en-US" altLang="ja-JP" dirty="0" smtClean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20</a:t>
            </a:r>
            <a:r>
              <a:rPr lang="ja-JP" altLang="en-US" dirty="0" smtClean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日現在</a:t>
            </a:r>
            <a:endParaRPr lang="en-US" altLang="ja-JP" dirty="0">
              <a:solidFill>
                <a:prstClr val="black"/>
              </a:solidFill>
              <a:latin typeface="HGPSoeiKakugothicUB" pitchFamily="34" charset="-128"/>
              <a:ea typeface="HGPSoeiKakugothicUB" pitchFamily="34" charset="-128"/>
            </a:endParaRPr>
          </a:p>
          <a:p>
            <a:endParaRPr lang="en-US" altLang="ja-JP" dirty="0">
              <a:solidFill>
                <a:prstClr val="black"/>
              </a:solidFill>
              <a:latin typeface="HGPSoeiKakugothicUB" pitchFamily="34" charset="-128"/>
              <a:ea typeface="HGPSoeiKakugothicUB" pitchFamily="34" charset="-128"/>
            </a:endParaRPr>
          </a:p>
          <a:p>
            <a:r>
              <a:rPr lang="ja-JP" altLang="en-US" dirty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事業内容</a:t>
            </a:r>
            <a:r>
              <a:rPr lang="ja-JP" altLang="en-US" dirty="0" smtClean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：</a:t>
            </a:r>
            <a:r>
              <a:rPr lang="en-US" altLang="ja-JP" dirty="0" smtClean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	</a:t>
            </a:r>
            <a:r>
              <a:rPr lang="ja-JP" altLang="zh-CN" dirty="0" smtClean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イベントプロモーション</a:t>
            </a:r>
            <a:r>
              <a:rPr lang="ja-JP" altLang="zh-CN" dirty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制作</a:t>
            </a:r>
            <a:endParaRPr lang="en-US" altLang="ja-JP" dirty="0">
              <a:solidFill>
                <a:prstClr val="black"/>
              </a:solidFill>
              <a:latin typeface="HGPSoeiKakugothicUB" pitchFamily="34" charset="-128"/>
              <a:ea typeface="HGPSoeiKakugothicUB" pitchFamily="34" charset="-128"/>
            </a:endParaRPr>
          </a:p>
          <a:p>
            <a:r>
              <a:rPr lang="ja-JP" altLang="en-US" dirty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　　　　　　　</a:t>
            </a:r>
            <a:r>
              <a:rPr lang="en-US" altLang="ja-JP" dirty="0" smtClean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	</a:t>
            </a:r>
            <a:r>
              <a:rPr lang="ja-JP" altLang="zh-CN" dirty="0" smtClean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セールスプロモーション</a:t>
            </a:r>
            <a:r>
              <a:rPr lang="ja-JP" altLang="zh-CN" dirty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制作</a:t>
            </a:r>
            <a:endParaRPr lang="en-US" altLang="ja-JP" dirty="0">
              <a:solidFill>
                <a:prstClr val="black"/>
              </a:solidFill>
              <a:latin typeface="HGPSoeiKakugothicUB" pitchFamily="34" charset="-128"/>
              <a:ea typeface="HGPSoeiKakugothicUB" pitchFamily="34" charset="-128"/>
            </a:endParaRPr>
          </a:p>
          <a:p>
            <a:r>
              <a:rPr lang="ja-JP" altLang="en-US" dirty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　　　　　　　</a:t>
            </a:r>
            <a:r>
              <a:rPr lang="en-US" altLang="ja-JP" dirty="0" smtClean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	</a:t>
            </a:r>
            <a:r>
              <a:rPr lang="ja-JP" altLang="zh-CN" dirty="0" smtClean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映像</a:t>
            </a:r>
            <a:r>
              <a:rPr lang="ja-JP" altLang="zh-CN" dirty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制作</a:t>
            </a:r>
            <a:endParaRPr lang="en-US" altLang="ja-JP" dirty="0">
              <a:solidFill>
                <a:prstClr val="black"/>
              </a:solidFill>
              <a:latin typeface="HGPSoeiKakugothicUB" pitchFamily="34" charset="-128"/>
              <a:ea typeface="HGPSoeiKakugothicUB" pitchFamily="34" charset="-128"/>
            </a:endParaRPr>
          </a:p>
          <a:p>
            <a:r>
              <a:rPr lang="ja-JP" altLang="en-US" dirty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　　　　　　　</a:t>
            </a:r>
            <a:r>
              <a:rPr lang="en-US" altLang="ja-JP" dirty="0" smtClean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	</a:t>
            </a:r>
            <a:r>
              <a:rPr lang="ja-JP" altLang="zh-CN" dirty="0" smtClean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デジタル</a:t>
            </a:r>
            <a:r>
              <a:rPr lang="ja-JP" altLang="zh-CN" dirty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・プロモーション</a:t>
            </a:r>
            <a:endParaRPr lang="en-US" altLang="ja-JP" dirty="0">
              <a:solidFill>
                <a:prstClr val="black"/>
              </a:solidFill>
              <a:latin typeface="HGPSoeiKakugothicUB" pitchFamily="34" charset="-128"/>
              <a:ea typeface="HGPSoeiKakugothicUB" pitchFamily="34" charset="-128"/>
            </a:endParaRPr>
          </a:p>
          <a:p>
            <a:r>
              <a:rPr lang="ja-JP" altLang="en-US" dirty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　　　　　　　</a:t>
            </a:r>
            <a:r>
              <a:rPr lang="en-US" altLang="ja-JP" dirty="0" smtClean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	</a:t>
            </a:r>
            <a:r>
              <a:rPr lang="ja-JP" altLang="zh-CN" dirty="0" smtClean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スペースデザイン</a:t>
            </a:r>
            <a:endParaRPr lang="en-US" altLang="ja-JP" dirty="0">
              <a:solidFill>
                <a:prstClr val="black"/>
              </a:solidFill>
              <a:latin typeface="HGPSoeiKakugothicUB" pitchFamily="34" charset="-128"/>
              <a:ea typeface="HGPSoeiKakugothicUB" pitchFamily="34" charset="-128"/>
            </a:endParaRPr>
          </a:p>
          <a:p>
            <a:r>
              <a:rPr lang="ja-JP" altLang="en-US" dirty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　　　　　　　</a:t>
            </a:r>
            <a:r>
              <a:rPr lang="en-US" altLang="ja-JP" dirty="0" smtClean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	</a:t>
            </a:r>
            <a:r>
              <a:rPr lang="ja-JP" altLang="zh-CN" dirty="0" smtClean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コンサルティングサービス</a:t>
            </a:r>
            <a:r>
              <a:rPr lang="ja-JP" altLang="en-US" dirty="0">
                <a:solidFill>
                  <a:prstClr val="black"/>
                </a:solidFill>
                <a:latin typeface="HGPSoeiKakugothicUB" pitchFamily="34" charset="-128"/>
                <a:ea typeface="HGPSoeiKakugothicUB" pitchFamily="34" charset="-128"/>
              </a:rPr>
              <a:t>　など</a:t>
            </a:r>
            <a:endParaRPr lang="en-US" altLang="ja-JP" dirty="0">
              <a:solidFill>
                <a:prstClr val="black"/>
              </a:solidFill>
              <a:latin typeface="HGPSoeiKakugothicUB" pitchFamily="34" charset="-128"/>
              <a:ea typeface="HGPSoeiKakugothicUB" pitchFamily="34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3778" y="0"/>
            <a:ext cx="2140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 smtClean="0">
                <a:solidFill>
                  <a:prstClr val="white"/>
                </a:solidFill>
                <a:latin typeface="+mj-ea"/>
                <a:ea typeface="+mj-ea"/>
              </a:rPr>
              <a:t>電通テック北京概要</a:t>
            </a:r>
            <a:endParaRPr lang="ja-JP" altLang="en-US" b="1" dirty="0">
              <a:solidFill>
                <a:prstClr val="white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27275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タイトル 55"/>
          <p:cNvSpPr>
            <a:spLocks noGrp="1"/>
          </p:cNvSpPr>
          <p:nvPr>
            <p:ph type="title"/>
          </p:nvPr>
        </p:nvSpPr>
        <p:spPr>
          <a:xfrm>
            <a:off x="0" y="1"/>
            <a:ext cx="8915400" cy="35716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ja-JP" altLang="en-US" sz="1800" b="1" dirty="0" smtClean="0">
                <a:solidFill>
                  <a:schemeClr val="bg1"/>
                </a:solidFill>
                <a:latin typeface="+mn-lt"/>
                <a:ea typeface="HGPｺﾞｼｯｸE" pitchFamily="50" charset="-128"/>
              </a:rPr>
              <a:t>電通テック北京の拠点体制</a:t>
            </a:r>
            <a:endParaRPr lang="ja-JP" altLang="en-US" sz="1800" b="1" dirty="0">
              <a:solidFill>
                <a:schemeClr val="bg1"/>
              </a:solidFill>
              <a:latin typeface="+mn-lt"/>
              <a:ea typeface="HGPｺﾞｼｯｸE" pitchFamily="50" charset="-128"/>
            </a:endParaRP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1580E3-479E-4CA7-A0B6-D0C2962720A6}" type="slidenum">
              <a:rPr lang="ja-JP" altLang="en-US" smtClean="0">
                <a:latin typeface="HGPｺﾞｼｯｸE" pitchFamily="50" charset="-128"/>
              </a:rPr>
              <a:pPr>
                <a:defRPr/>
              </a:pPr>
              <a:t>34</a:t>
            </a:fld>
            <a:endParaRPr lang="ja-JP" altLang="en-US" dirty="0">
              <a:latin typeface="HGPｺﾞｼｯｸE" pitchFamily="50" charset="-128"/>
            </a:endParaRPr>
          </a:p>
        </p:txBody>
      </p:sp>
      <p:grpSp>
        <p:nvGrpSpPr>
          <p:cNvPr id="2" name="グループ化 102"/>
          <p:cNvGrpSpPr>
            <a:grpSpLocks/>
          </p:cNvGrpSpPr>
          <p:nvPr/>
        </p:nvGrpSpPr>
        <p:grpSpPr bwMode="auto">
          <a:xfrm>
            <a:off x="386954" y="1846278"/>
            <a:ext cx="5087144" cy="3786187"/>
            <a:chOff x="2000232" y="857232"/>
            <a:chExt cx="5087001" cy="3786213"/>
          </a:xfrm>
        </p:grpSpPr>
        <p:pic>
          <p:nvPicPr>
            <p:cNvPr id="11312" name="Picture 2" descr="C:\Documents and Settings\t52704\デスクトップ\a_00_eastern_asia_800p.gif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33" t="746" r="667" b="3043"/>
            <a:stretch>
              <a:fillRect/>
            </a:stretch>
          </p:blipFill>
          <p:spPr bwMode="auto">
            <a:xfrm>
              <a:off x="2000232" y="857232"/>
              <a:ext cx="5087001" cy="3786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円/楕円 10"/>
            <p:cNvSpPr/>
            <p:nvPr/>
          </p:nvSpPr>
          <p:spPr>
            <a:xfrm>
              <a:off x="2562588" y="2357429"/>
              <a:ext cx="151337" cy="16033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200" dirty="0">
                <a:solidFill>
                  <a:srgbClr val="FF0000"/>
                </a:solidFill>
                <a:latin typeface="HGPｺﾞｼｯｸE" pitchFamily="50" charset="-128"/>
              </a:endParaRPr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4201504" y="3973515"/>
              <a:ext cx="153057" cy="16033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200">
                <a:solidFill>
                  <a:prstClr val="white"/>
                </a:solidFill>
                <a:latin typeface="HGPｺﾞｼｯｸE" pitchFamily="50" charset="-128"/>
              </a:endParaRPr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5720036" y="1874826"/>
              <a:ext cx="96306" cy="114301"/>
            </a:xfrm>
            <a:prstGeom prst="ellipse">
              <a:avLst/>
            </a:prstGeom>
            <a:solidFill>
              <a:srgbClr val="12AA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200">
                <a:solidFill>
                  <a:prstClr val="white"/>
                </a:solidFill>
                <a:latin typeface="HGPｺﾞｼｯｸE" pitchFamily="50" charset="-128"/>
              </a:endParaRPr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5948763" y="1817676"/>
              <a:ext cx="96306" cy="115889"/>
            </a:xfrm>
            <a:prstGeom prst="ellipse">
              <a:avLst/>
            </a:prstGeom>
            <a:solidFill>
              <a:srgbClr val="12AA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200">
                <a:solidFill>
                  <a:prstClr val="white"/>
                </a:solidFill>
                <a:latin typeface="HGPｺﾞｼｯｸE" pitchFamily="50" charset="-128"/>
              </a:endParaRPr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6175769" y="1704963"/>
              <a:ext cx="96306" cy="115888"/>
            </a:xfrm>
            <a:prstGeom prst="ellipse">
              <a:avLst/>
            </a:prstGeom>
            <a:solidFill>
              <a:srgbClr val="12AA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200">
                <a:solidFill>
                  <a:prstClr val="white"/>
                </a:solidFill>
                <a:latin typeface="HGPｺﾞｼｯｸE" pitchFamily="50" charset="-128"/>
              </a:endParaRPr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6063985" y="1762113"/>
              <a:ext cx="96306" cy="114301"/>
            </a:xfrm>
            <a:prstGeom prst="ellipse">
              <a:avLst/>
            </a:prstGeom>
            <a:solidFill>
              <a:srgbClr val="12AA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200">
                <a:solidFill>
                  <a:prstClr val="white"/>
                </a:solidFill>
                <a:latin typeface="HGPｺﾞｼｯｸE" pitchFamily="50" charset="-128"/>
              </a:endParaRPr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4354560" y="4375156"/>
              <a:ext cx="151337" cy="16192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200">
                <a:solidFill>
                  <a:prstClr val="white"/>
                </a:solidFill>
                <a:latin typeface="HGPｺﾞｼｯｸE" pitchFamily="50" charset="-128"/>
              </a:endParaRPr>
            </a:p>
          </p:txBody>
        </p:sp>
      </p:grpSp>
      <p:sp>
        <p:nvSpPr>
          <p:cNvPr id="11269" name="テキスト ボックス 19"/>
          <p:cNvSpPr txBox="1">
            <a:spLocks noChangeArrowheads="1"/>
          </p:cNvSpPr>
          <p:nvPr/>
        </p:nvSpPr>
        <p:spPr bwMode="auto">
          <a:xfrm>
            <a:off x="672440" y="3049602"/>
            <a:ext cx="87537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200">
                <a:solidFill>
                  <a:srgbClr val="C00000"/>
                </a:solidFill>
                <a:latin typeface="HGPｺﾞｼｯｸE" pitchFamily="50" charset="-128"/>
              </a:rPr>
              <a:t>Gurgaon</a:t>
            </a:r>
            <a:endParaRPr lang="ja-JP" altLang="en-US" sz="1200">
              <a:solidFill>
                <a:srgbClr val="C00000"/>
              </a:solidFill>
              <a:latin typeface="HGPｺﾞｼｯｸE" pitchFamily="50" charset="-128"/>
            </a:endParaRPr>
          </a:p>
        </p:txBody>
      </p:sp>
      <p:sp>
        <p:nvSpPr>
          <p:cNvPr id="11270" name="テキスト ボックス 20"/>
          <p:cNvSpPr txBox="1">
            <a:spLocks noChangeArrowheads="1"/>
          </p:cNvSpPr>
          <p:nvPr/>
        </p:nvSpPr>
        <p:spPr bwMode="auto">
          <a:xfrm>
            <a:off x="1743869" y="4906977"/>
            <a:ext cx="8753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200">
                <a:solidFill>
                  <a:srgbClr val="C00000"/>
                </a:solidFill>
                <a:latin typeface="HGPｺﾞｼｯｸE" pitchFamily="50" charset="-128"/>
              </a:rPr>
              <a:t>Singapore</a:t>
            </a:r>
            <a:endParaRPr lang="ja-JP" altLang="en-US" sz="1200">
              <a:solidFill>
                <a:srgbClr val="C00000"/>
              </a:solidFill>
              <a:latin typeface="HGPｺﾞｼｯｸE" pitchFamily="50" charset="-128"/>
            </a:endParaRPr>
          </a:p>
        </p:txBody>
      </p:sp>
      <p:sp>
        <p:nvSpPr>
          <p:cNvPr id="11271" name="テキスト ボックス 21"/>
          <p:cNvSpPr txBox="1">
            <a:spLocks noChangeArrowheads="1"/>
          </p:cNvSpPr>
          <p:nvPr/>
        </p:nvSpPr>
        <p:spPr bwMode="auto">
          <a:xfrm>
            <a:off x="2868612" y="5202253"/>
            <a:ext cx="875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200">
                <a:solidFill>
                  <a:srgbClr val="C00000"/>
                </a:solidFill>
                <a:latin typeface="HGPｺﾞｼｯｸE" pitchFamily="50" charset="-128"/>
              </a:rPr>
              <a:t>Jakarta</a:t>
            </a:r>
            <a:endParaRPr lang="ja-JP" altLang="en-US" sz="1200">
              <a:solidFill>
                <a:srgbClr val="C00000"/>
              </a:solidFill>
              <a:latin typeface="HGPｺﾞｼｯｸE" pitchFamily="50" charset="-128"/>
            </a:endParaRPr>
          </a:p>
        </p:txBody>
      </p:sp>
      <p:sp>
        <p:nvSpPr>
          <p:cNvPr id="11272" name="テキスト ボックス 22"/>
          <p:cNvSpPr txBox="1">
            <a:spLocks noChangeArrowheads="1"/>
          </p:cNvSpPr>
          <p:nvPr/>
        </p:nvSpPr>
        <p:spPr bwMode="auto">
          <a:xfrm>
            <a:off x="2529814" y="4121165"/>
            <a:ext cx="149965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200">
                <a:solidFill>
                  <a:srgbClr val="C00000"/>
                </a:solidFill>
                <a:latin typeface="HGPｺﾞｼｯｸE" pitchFamily="50" charset="-128"/>
              </a:rPr>
              <a:t>Ho-Chi-Minh City</a:t>
            </a:r>
            <a:endParaRPr lang="ja-JP" altLang="en-US" sz="1200">
              <a:solidFill>
                <a:srgbClr val="C00000"/>
              </a:solidFill>
              <a:latin typeface="HGPｺﾞｼｯｸE" pitchFamily="50" charset="-128"/>
            </a:endParaRPr>
          </a:p>
        </p:txBody>
      </p:sp>
      <p:sp>
        <p:nvSpPr>
          <p:cNvPr id="11273" name="テキスト ボックス 63"/>
          <p:cNvSpPr txBox="1">
            <a:spLocks noChangeArrowheads="1"/>
          </p:cNvSpPr>
          <p:nvPr/>
        </p:nvSpPr>
        <p:spPr bwMode="auto">
          <a:xfrm>
            <a:off x="1601127" y="3987814"/>
            <a:ext cx="121417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200">
                <a:solidFill>
                  <a:srgbClr val="C00000"/>
                </a:solidFill>
                <a:latin typeface="HGPｺﾞｼｯｸE" pitchFamily="50" charset="-128"/>
              </a:rPr>
              <a:t>Bangkok</a:t>
            </a:r>
            <a:endParaRPr lang="ja-JP" altLang="en-US" sz="1200">
              <a:solidFill>
                <a:srgbClr val="C00000"/>
              </a:solidFill>
              <a:latin typeface="HGPｺﾞｼｯｸE" pitchFamily="50" charset="-128"/>
            </a:endParaRPr>
          </a:p>
        </p:txBody>
      </p:sp>
      <p:sp>
        <p:nvSpPr>
          <p:cNvPr id="11274" name="テキスト ボックス 64"/>
          <p:cNvSpPr txBox="1">
            <a:spLocks noChangeArrowheads="1"/>
          </p:cNvSpPr>
          <p:nvPr/>
        </p:nvSpPr>
        <p:spPr bwMode="auto">
          <a:xfrm>
            <a:off x="1172898" y="4630753"/>
            <a:ext cx="1214173" cy="276225"/>
          </a:xfrm>
          <a:prstGeom prst="rect">
            <a:avLst/>
          </a:prstGeom>
          <a:solidFill>
            <a:srgbClr val="F2F2F2">
              <a:alpha val="43921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ja-JP" sz="1200">
                <a:solidFill>
                  <a:srgbClr val="C00000"/>
                </a:solidFill>
                <a:latin typeface="HGPｺﾞｼｯｸE" pitchFamily="50" charset="-128"/>
              </a:rPr>
              <a:t>Kuala Lumpur</a:t>
            </a:r>
            <a:endParaRPr lang="ja-JP" altLang="en-US" sz="1200">
              <a:solidFill>
                <a:srgbClr val="C00000"/>
              </a:solidFill>
              <a:latin typeface="HGPｺﾞｼｯｸE" pitchFamily="50" charset="-128"/>
            </a:endParaRPr>
          </a:p>
        </p:txBody>
      </p:sp>
      <p:sp>
        <p:nvSpPr>
          <p:cNvPr id="11275" name="テキスト ボックス 65"/>
          <p:cNvSpPr txBox="1">
            <a:spLocks noChangeArrowheads="1"/>
          </p:cNvSpPr>
          <p:nvPr/>
        </p:nvSpPr>
        <p:spPr bwMode="auto">
          <a:xfrm>
            <a:off x="4729427" y="2549540"/>
            <a:ext cx="108690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200">
                <a:solidFill>
                  <a:srgbClr val="000000"/>
                </a:solidFill>
                <a:latin typeface="HGPｺﾞｼｯｸE" pitchFamily="50" charset="-128"/>
              </a:rPr>
              <a:t>Tokyo</a:t>
            </a:r>
            <a:endParaRPr lang="ja-JP" altLang="en-US" sz="1200">
              <a:solidFill>
                <a:srgbClr val="000000"/>
              </a:solidFill>
              <a:latin typeface="HGPｺﾞｼｯｸE" pitchFamily="50" charset="-128"/>
            </a:endParaRPr>
          </a:p>
        </p:txBody>
      </p:sp>
      <p:sp>
        <p:nvSpPr>
          <p:cNvPr id="11276" name="テキスト ボックス 66"/>
          <p:cNvSpPr txBox="1">
            <a:spLocks noChangeArrowheads="1"/>
          </p:cNvSpPr>
          <p:nvPr/>
        </p:nvSpPr>
        <p:spPr bwMode="auto">
          <a:xfrm>
            <a:off x="4459420" y="2844815"/>
            <a:ext cx="10937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200">
                <a:solidFill>
                  <a:srgbClr val="000000"/>
                </a:solidFill>
                <a:latin typeface="HGPｺﾞｼｯｸE" pitchFamily="50" charset="-128"/>
              </a:rPr>
              <a:t>Osaka</a:t>
            </a:r>
            <a:endParaRPr lang="ja-JP" altLang="en-US" sz="1200">
              <a:solidFill>
                <a:srgbClr val="000000"/>
              </a:solidFill>
              <a:latin typeface="HGPｺﾞｼｯｸE" pitchFamily="50" charset="-128"/>
            </a:endParaRPr>
          </a:p>
        </p:txBody>
      </p:sp>
      <p:sp>
        <p:nvSpPr>
          <p:cNvPr id="11277" name="テキスト ボックス 67"/>
          <p:cNvSpPr txBox="1">
            <a:spLocks noChangeArrowheads="1"/>
          </p:cNvSpPr>
          <p:nvPr/>
        </p:nvSpPr>
        <p:spPr bwMode="auto">
          <a:xfrm>
            <a:off x="4173935" y="2987690"/>
            <a:ext cx="10937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200">
                <a:solidFill>
                  <a:srgbClr val="000000"/>
                </a:solidFill>
                <a:latin typeface="HGPｺﾞｼｯｸE" pitchFamily="50" charset="-128"/>
              </a:rPr>
              <a:t>Fukuoka</a:t>
            </a:r>
            <a:endParaRPr lang="ja-JP" altLang="en-US" sz="1200">
              <a:solidFill>
                <a:srgbClr val="000000"/>
              </a:solidFill>
              <a:latin typeface="HGPｺﾞｼｯｸE" pitchFamily="50" charset="-128"/>
            </a:endParaRPr>
          </a:p>
        </p:txBody>
      </p:sp>
      <p:sp>
        <p:nvSpPr>
          <p:cNvPr id="11278" name="テキスト ボックス 69"/>
          <p:cNvSpPr txBox="1">
            <a:spLocks noChangeArrowheads="1"/>
          </p:cNvSpPr>
          <p:nvPr/>
        </p:nvSpPr>
        <p:spPr bwMode="auto">
          <a:xfrm>
            <a:off x="4650316" y="2701940"/>
            <a:ext cx="10937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200">
                <a:solidFill>
                  <a:srgbClr val="000000"/>
                </a:solidFill>
                <a:latin typeface="HGPｺﾞｼｯｸE" pitchFamily="50" charset="-128"/>
              </a:rPr>
              <a:t>Nagoya</a:t>
            </a:r>
            <a:endParaRPr lang="ja-JP" altLang="en-US" sz="1200">
              <a:solidFill>
                <a:srgbClr val="000000"/>
              </a:solidFill>
              <a:latin typeface="HGPｺﾞｼｯｸE" pitchFamily="50" charset="-128"/>
            </a:endParaRPr>
          </a:p>
        </p:txBody>
      </p:sp>
      <p:sp>
        <p:nvSpPr>
          <p:cNvPr id="11279" name="テキスト ボックス 70"/>
          <p:cNvSpPr txBox="1">
            <a:spLocks noChangeArrowheads="1"/>
          </p:cNvSpPr>
          <p:nvPr/>
        </p:nvSpPr>
        <p:spPr bwMode="auto">
          <a:xfrm>
            <a:off x="2581408" y="2549540"/>
            <a:ext cx="997479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200">
                <a:solidFill>
                  <a:srgbClr val="000000"/>
                </a:solidFill>
                <a:latin typeface="HGPｺﾞｼｯｸE" pitchFamily="50" charset="-128"/>
              </a:rPr>
              <a:t>Beijing</a:t>
            </a:r>
            <a:endParaRPr lang="ja-JP" altLang="en-US" sz="1200">
              <a:solidFill>
                <a:srgbClr val="000000"/>
              </a:solidFill>
              <a:latin typeface="HGPｺﾞｼｯｸE" pitchFamily="50" charset="-128"/>
            </a:endParaRPr>
          </a:p>
        </p:txBody>
      </p:sp>
      <p:sp>
        <p:nvSpPr>
          <p:cNvPr id="73" name="円/楕円 72"/>
          <p:cNvSpPr/>
          <p:nvPr/>
        </p:nvSpPr>
        <p:spPr>
          <a:xfrm>
            <a:off x="3173016" y="2620978"/>
            <a:ext cx="151342" cy="16192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200" dirty="0">
              <a:solidFill>
                <a:srgbClr val="FF0000"/>
              </a:solidFill>
              <a:latin typeface="HGPｺﾞｼｯｸE" pitchFamily="50" charset="-128"/>
            </a:endParaRPr>
          </a:p>
        </p:txBody>
      </p:sp>
      <p:sp>
        <p:nvSpPr>
          <p:cNvPr id="11281" name="テキスト ボックス 73"/>
          <p:cNvSpPr txBox="1">
            <a:spLocks noChangeArrowheads="1"/>
          </p:cNvSpPr>
          <p:nvPr/>
        </p:nvSpPr>
        <p:spPr bwMode="auto">
          <a:xfrm>
            <a:off x="2024042" y="2110079"/>
            <a:ext cx="1358109" cy="46166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200" dirty="0" smtClean="0">
                <a:solidFill>
                  <a:srgbClr val="FFFFFF"/>
                </a:solidFill>
                <a:latin typeface="HGPｺﾞｼｯｸE" pitchFamily="50" charset="-128"/>
              </a:rPr>
              <a:t>DENTSU TEC Beijing</a:t>
            </a:r>
            <a:endParaRPr lang="ja-JP" altLang="en-US" sz="1200" dirty="0">
              <a:solidFill>
                <a:srgbClr val="FFFFFF"/>
              </a:solidFill>
              <a:latin typeface="HGPｺﾞｼｯｸE" pitchFamily="50" charset="-128"/>
            </a:endParaRPr>
          </a:p>
        </p:txBody>
      </p:sp>
      <p:sp>
        <p:nvSpPr>
          <p:cNvPr id="75" name="円/楕円 74"/>
          <p:cNvSpPr/>
          <p:nvPr/>
        </p:nvSpPr>
        <p:spPr>
          <a:xfrm>
            <a:off x="3458501" y="3317889"/>
            <a:ext cx="151342" cy="16033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200" dirty="0">
              <a:solidFill>
                <a:srgbClr val="FF0000"/>
              </a:solidFill>
              <a:latin typeface="HGPｺﾞｼｯｸE" pitchFamily="50" charset="-128"/>
            </a:endParaRPr>
          </a:p>
        </p:txBody>
      </p:sp>
      <p:sp>
        <p:nvSpPr>
          <p:cNvPr id="11283" name="テキスト ボックス 75"/>
          <p:cNvSpPr txBox="1">
            <a:spLocks noChangeArrowheads="1"/>
          </p:cNvSpPr>
          <p:nvPr/>
        </p:nvSpPr>
        <p:spPr bwMode="auto">
          <a:xfrm>
            <a:off x="2670837" y="3192477"/>
            <a:ext cx="92352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200">
                <a:solidFill>
                  <a:srgbClr val="000000"/>
                </a:solidFill>
                <a:latin typeface="HGPｺﾞｼｯｸE" pitchFamily="50" charset="-128"/>
              </a:rPr>
              <a:t>Shanghai</a:t>
            </a:r>
            <a:endParaRPr lang="ja-JP" altLang="en-US" sz="1200">
              <a:solidFill>
                <a:srgbClr val="000000"/>
              </a:solidFill>
              <a:latin typeface="HGPｺﾞｼｯｸE" pitchFamily="50" charset="-128"/>
            </a:endParaRPr>
          </a:p>
        </p:txBody>
      </p:sp>
      <p:sp>
        <p:nvSpPr>
          <p:cNvPr id="77" name="円/楕円 76"/>
          <p:cNvSpPr/>
          <p:nvPr/>
        </p:nvSpPr>
        <p:spPr>
          <a:xfrm>
            <a:off x="3021674" y="3675078"/>
            <a:ext cx="151342" cy="16033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200" dirty="0">
              <a:solidFill>
                <a:srgbClr val="FF0000"/>
              </a:solidFill>
              <a:latin typeface="HGPｺﾞｼｯｸE" pitchFamily="50" charset="-128"/>
            </a:endParaRPr>
          </a:p>
        </p:txBody>
      </p:sp>
      <p:sp>
        <p:nvSpPr>
          <p:cNvPr id="11285" name="テキスト ボックス 77"/>
          <p:cNvSpPr txBox="1">
            <a:spLocks noChangeArrowheads="1"/>
          </p:cNvSpPr>
          <p:nvPr/>
        </p:nvSpPr>
        <p:spPr bwMode="auto">
          <a:xfrm>
            <a:off x="2459303" y="3406790"/>
            <a:ext cx="121417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200">
                <a:solidFill>
                  <a:srgbClr val="000000"/>
                </a:solidFill>
                <a:latin typeface="HGPｺﾞｼｯｸE" pitchFamily="50" charset="-128"/>
              </a:rPr>
              <a:t>Dongguan</a:t>
            </a:r>
            <a:endParaRPr lang="ja-JP" altLang="en-US" sz="1200">
              <a:solidFill>
                <a:srgbClr val="000000"/>
              </a:solidFill>
              <a:latin typeface="HGPｺﾞｼｯｸE" pitchFamily="50" charset="-128"/>
            </a:endParaRPr>
          </a:p>
        </p:txBody>
      </p:sp>
      <p:sp>
        <p:nvSpPr>
          <p:cNvPr id="87" name="円/楕円 86"/>
          <p:cNvSpPr/>
          <p:nvPr/>
        </p:nvSpPr>
        <p:spPr>
          <a:xfrm>
            <a:off x="2387071" y="4757753"/>
            <a:ext cx="151342" cy="1603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200">
              <a:solidFill>
                <a:prstClr val="white"/>
              </a:solidFill>
              <a:latin typeface="HGPｺﾞｼｯｸE" pitchFamily="50" charset="-128"/>
            </a:endParaRPr>
          </a:p>
        </p:txBody>
      </p:sp>
      <p:sp>
        <p:nvSpPr>
          <p:cNvPr id="88" name="円/楕円 87"/>
          <p:cNvSpPr/>
          <p:nvPr/>
        </p:nvSpPr>
        <p:spPr>
          <a:xfrm>
            <a:off x="2741348" y="4400564"/>
            <a:ext cx="151342" cy="1603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200">
              <a:solidFill>
                <a:prstClr val="white"/>
              </a:solidFill>
              <a:latin typeface="HGPｺﾞｼｯｸE" pitchFamily="50" charset="-128"/>
            </a:endParaRPr>
          </a:p>
        </p:txBody>
      </p:sp>
      <p:sp>
        <p:nvSpPr>
          <p:cNvPr id="89" name="円/楕円 88"/>
          <p:cNvSpPr/>
          <p:nvPr/>
        </p:nvSpPr>
        <p:spPr>
          <a:xfrm>
            <a:off x="2378472" y="4114814"/>
            <a:ext cx="151342" cy="1603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200">
              <a:solidFill>
                <a:prstClr val="white"/>
              </a:solidFill>
              <a:latin typeface="HGPｺﾞｼｯｸE" pitchFamily="50" charset="-128"/>
            </a:endParaRPr>
          </a:p>
        </p:txBody>
      </p:sp>
      <p:grpSp>
        <p:nvGrpSpPr>
          <p:cNvPr id="4" name="グループ化 83"/>
          <p:cNvGrpSpPr>
            <a:grpSpLocks/>
          </p:cNvGrpSpPr>
          <p:nvPr/>
        </p:nvGrpSpPr>
        <p:grpSpPr bwMode="auto">
          <a:xfrm>
            <a:off x="6732985" y="1774840"/>
            <a:ext cx="1779984" cy="1939925"/>
            <a:chOff x="6186720" y="4775690"/>
            <a:chExt cx="1779998" cy="1939458"/>
          </a:xfrm>
        </p:grpSpPr>
        <p:sp>
          <p:nvSpPr>
            <p:cNvPr id="83" name="正方形/長方形 82"/>
            <p:cNvSpPr/>
            <p:nvPr/>
          </p:nvSpPr>
          <p:spPr>
            <a:xfrm>
              <a:off x="6186720" y="6000945"/>
              <a:ext cx="1767960" cy="35710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/>
            <a:lstStyle/>
            <a:p>
              <a:pPr algn="ctr">
                <a:defRPr/>
              </a:pPr>
              <a:r>
                <a:rPr lang="ja-JP" altLang="en-US" sz="1200" dirty="0" smtClean="0">
                  <a:solidFill>
                    <a:prstClr val="black"/>
                  </a:solidFill>
                  <a:latin typeface="HGPｺﾞｼｯｸE" pitchFamily="50" charset="-128"/>
                  <a:cs typeface="Arial" pitchFamily="34" charset="0"/>
                </a:rPr>
                <a:t>北京</a:t>
              </a:r>
              <a:endParaRPr lang="ja-JP" altLang="en-US" sz="1200" dirty="0">
                <a:solidFill>
                  <a:prstClr val="black"/>
                </a:solidFill>
                <a:latin typeface="HGPｺﾞｼｯｸE" pitchFamily="50" charset="-128"/>
                <a:cs typeface="Arial" pitchFamily="34" charset="0"/>
              </a:endParaRPr>
            </a:p>
          </p:txBody>
        </p:sp>
        <p:cxnSp>
          <p:nvCxnSpPr>
            <p:cNvPr id="84" name="直線コネクタ 83"/>
            <p:cNvCxnSpPr/>
            <p:nvPr/>
          </p:nvCxnSpPr>
          <p:spPr>
            <a:xfrm>
              <a:off x="7115415" y="6358047"/>
              <a:ext cx="0" cy="3571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コネクタ 89"/>
            <p:cNvCxnSpPr/>
            <p:nvPr/>
          </p:nvCxnSpPr>
          <p:spPr>
            <a:xfrm>
              <a:off x="7265037" y="4786800"/>
              <a:ext cx="0" cy="3571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正方形/長方形 90"/>
            <p:cNvSpPr/>
            <p:nvPr/>
          </p:nvSpPr>
          <p:spPr>
            <a:xfrm>
              <a:off x="6186720" y="4775690"/>
              <a:ext cx="1767960" cy="122525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/>
            <a:lstStyle/>
            <a:p>
              <a:pPr algn="ctr">
                <a:defRPr/>
              </a:pPr>
              <a:endParaRPr lang="en-US" altLang="ja-JP" sz="1600" dirty="0">
                <a:solidFill>
                  <a:prstClr val="white"/>
                </a:solidFill>
                <a:latin typeface="HGPｺﾞｼｯｸE" pitchFamily="50" charset="-128"/>
                <a:cs typeface="Arial" pitchFamily="34" charset="0"/>
              </a:endParaRPr>
            </a:p>
            <a:p>
              <a:pPr algn="ctr">
                <a:defRPr/>
              </a:pPr>
              <a:endParaRPr lang="en-US" altLang="ja-JP" sz="1100" dirty="0">
                <a:solidFill>
                  <a:prstClr val="black"/>
                </a:solidFill>
                <a:latin typeface="HGPｺﾞｼｯｸE" pitchFamily="50" charset="-128"/>
                <a:cs typeface="Arial" pitchFamily="34" charset="0"/>
              </a:endParaRPr>
            </a:p>
          </p:txBody>
        </p:sp>
        <p:sp>
          <p:nvSpPr>
            <p:cNvPr id="11311" name="正方形/長方形 91"/>
            <p:cNvSpPr>
              <a:spLocks noChangeArrowheads="1"/>
            </p:cNvSpPr>
            <p:nvPr/>
          </p:nvSpPr>
          <p:spPr bwMode="auto">
            <a:xfrm>
              <a:off x="6186721" y="4939830"/>
              <a:ext cx="1779997" cy="461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ja-JP" altLang="en-US" sz="1200" dirty="0" smtClean="0">
                  <a:solidFill>
                    <a:prstClr val="black"/>
                  </a:solidFill>
                  <a:latin typeface="HGPｺﾞｼｯｸE" pitchFamily="50" charset="-128"/>
                  <a:cs typeface="Arial" pitchFamily="34" charset="0"/>
                </a:rPr>
                <a:t>電通テック北京</a:t>
              </a:r>
              <a:endParaRPr lang="en-US" altLang="ja-JP" sz="1200" dirty="0" smtClean="0">
                <a:solidFill>
                  <a:prstClr val="black"/>
                </a:solidFill>
                <a:latin typeface="HGPｺﾞｼｯｸE" pitchFamily="50" charset="-128"/>
                <a:cs typeface="Arial" pitchFamily="34" charset="0"/>
              </a:endParaRPr>
            </a:p>
            <a:p>
              <a:pPr algn="ctr"/>
              <a:r>
                <a:rPr lang="ja-JP" altLang="en-US" sz="1200" dirty="0" smtClean="0">
                  <a:solidFill>
                    <a:prstClr val="black"/>
                  </a:solidFill>
                  <a:latin typeface="HGPｺﾞｼｯｸE" pitchFamily="50" charset="-128"/>
                  <a:cs typeface="Arial" pitchFamily="34" charset="0"/>
                </a:rPr>
                <a:t>北京本社</a:t>
              </a:r>
              <a:endParaRPr lang="en-US" altLang="ja-JP" sz="1200" dirty="0">
                <a:solidFill>
                  <a:prstClr val="black"/>
                </a:solidFill>
                <a:latin typeface="HGPｺﾞｼｯｸE" pitchFamily="50" charset="-128"/>
                <a:cs typeface="Arial" pitchFamily="34" charset="0"/>
              </a:endParaRPr>
            </a:p>
          </p:txBody>
        </p:sp>
      </p:grpSp>
      <p:sp>
        <p:nvSpPr>
          <p:cNvPr id="11290" name="テキスト ボックス 92"/>
          <p:cNvSpPr txBox="1">
            <a:spLocks noChangeArrowheads="1"/>
          </p:cNvSpPr>
          <p:nvPr/>
        </p:nvSpPr>
        <p:spPr bwMode="auto">
          <a:xfrm>
            <a:off x="6738950" y="2661818"/>
            <a:ext cx="17859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400" dirty="0" smtClean="0">
                <a:solidFill>
                  <a:prstClr val="black"/>
                </a:solidFill>
                <a:latin typeface="HGPｺﾞｼｯｸE" pitchFamily="50" charset="-128"/>
              </a:rPr>
              <a:t>22</a:t>
            </a:r>
            <a:r>
              <a:rPr lang="ja-JP" altLang="en-US" sz="1400" dirty="0" smtClean="0">
                <a:solidFill>
                  <a:prstClr val="black"/>
                </a:solidFill>
                <a:latin typeface="HGPｺﾞｼｯｸE" pitchFamily="50" charset="-128"/>
              </a:rPr>
              <a:t>名</a:t>
            </a:r>
            <a:endParaRPr lang="ja-JP" altLang="en-US" sz="1400" dirty="0">
              <a:solidFill>
                <a:prstClr val="black"/>
              </a:solidFill>
              <a:latin typeface="HGPｺﾞｼｯｸE" pitchFamily="50" charset="-128"/>
            </a:endParaRPr>
          </a:p>
        </p:txBody>
      </p:sp>
      <p:grpSp>
        <p:nvGrpSpPr>
          <p:cNvPr id="5" name="グループ化 83"/>
          <p:cNvGrpSpPr>
            <a:grpSpLocks/>
          </p:cNvGrpSpPr>
          <p:nvPr/>
        </p:nvGrpSpPr>
        <p:grpSpPr bwMode="auto">
          <a:xfrm>
            <a:off x="5726907" y="3714765"/>
            <a:ext cx="1779985" cy="1928813"/>
            <a:chOff x="6186720" y="4429132"/>
            <a:chExt cx="1779998" cy="1928825"/>
          </a:xfrm>
        </p:grpSpPr>
        <p:sp>
          <p:nvSpPr>
            <p:cNvPr id="95" name="正方形/長方形 94"/>
            <p:cNvSpPr/>
            <p:nvPr/>
          </p:nvSpPr>
          <p:spPr>
            <a:xfrm>
              <a:off x="6186720" y="6000767"/>
              <a:ext cx="1767959" cy="35719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/>
            <a:lstStyle/>
            <a:p>
              <a:pPr algn="ctr">
                <a:defRPr/>
              </a:pPr>
              <a:r>
                <a:rPr lang="ja-JP" altLang="en-US" sz="1200" dirty="0" smtClean="0">
                  <a:solidFill>
                    <a:prstClr val="black"/>
                  </a:solidFill>
                  <a:latin typeface="HGPｺﾞｼｯｸE" pitchFamily="50" charset="-128"/>
                  <a:cs typeface="Arial" pitchFamily="34" charset="0"/>
                </a:rPr>
                <a:t>上海</a:t>
              </a:r>
              <a:endParaRPr lang="ja-JP" altLang="en-US" sz="1200" dirty="0">
                <a:solidFill>
                  <a:prstClr val="black"/>
                </a:solidFill>
                <a:latin typeface="HGPｺﾞｼｯｸE" pitchFamily="50" charset="-128"/>
                <a:cs typeface="Arial" pitchFamily="34" charset="0"/>
              </a:endParaRPr>
            </a:p>
          </p:txBody>
        </p:sp>
        <p:cxnSp>
          <p:nvCxnSpPr>
            <p:cNvPr id="96" name="直線コネクタ 95"/>
            <p:cNvCxnSpPr/>
            <p:nvPr/>
          </p:nvCxnSpPr>
          <p:spPr>
            <a:xfrm>
              <a:off x="7038024" y="4429132"/>
              <a:ext cx="0" cy="3571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コネクタ 96"/>
            <p:cNvCxnSpPr/>
            <p:nvPr/>
          </p:nvCxnSpPr>
          <p:spPr>
            <a:xfrm>
              <a:off x="7265038" y="4786322"/>
              <a:ext cx="0" cy="3571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正方形/長方形 97"/>
            <p:cNvSpPr/>
            <p:nvPr/>
          </p:nvSpPr>
          <p:spPr>
            <a:xfrm>
              <a:off x="6186720" y="4775209"/>
              <a:ext cx="1767959" cy="122555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/>
            <a:lstStyle/>
            <a:p>
              <a:pPr algn="ctr">
                <a:defRPr/>
              </a:pPr>
              <a:endParaRPr lang="en-US" altLang="ja-JP" sz="1600" dirty="0">
                <a:solidFill>
                  <a:prstClr val="white"/>
                </a:solidFill>
                <a:latin typeface="HGPｺﾞｼｯｸE" pitchFamily="50" charset="-128"/>
                <a:cs typeface="Arial" pitchFamily="34" charset="0"/>
              </a:endParaRPr>
            </a:p>
            <a:p>
              <a:pPr algn="ctr">
                <a:defRPr/>
              </a:pPr>
              <a:endParaRPr lang="en-US" altLang="ja-JP" sz="1100" dirty="0">
                <a:solidFill>
                  <a:prstClr val="black"/>
                </a:solidFill>
                <a:latin typeface="HGPｺﾞｼｯｸE" pitchFamily="50" charset="-128"/>
                <a:cs typeface="Arial" pitchFamily="34" charset="0"/>
              </a:endParaRPr>
            </a:p>
          </p:txBody>
        </p:sp>
        <p:sp>
          <p:nvSpPr>
            <p:cNvPr id="11306" name="正方形/長方形 98"/>
            <p:cNvSpPr>
              <a:spLocks noChangeArrowheads="1"/>
            </p:cNvSpPr>
            <p:nvPr/>
          </p:nvSpPr>
          <p:spPr bwMode="auto">
            <a:xfrm>
              <a:off x="6186721" y="4939830"/>
              <a:ext cx="1779997" cy="461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ja-JP" altLang="en-US" sz="1200" dirty="0" smtClean="0">
                  <a:solidFill>
                    <a:prstClr val="black"/>
                  </a:solidFill>
                  <a:latin typeface="HGPｺﾞｼｯｸE" pitchFamily="50" charset="-128"/>
                  <a:cs typeface="Arial" pitchFamily="34" charset="0"/>
                </a:rPr>
                <a:t>電通テック北京</a:t>
              </a:r>
              <a:endParaRPr lang="en-US" altLang="ja-JP" sz="1200" dirty="0" smtClean="0">
                <a:solidFill>
                  <a:prstClr val="black"/>
                </a:solidFill>
                <a:latin typeface="HGPｺﾞｼｯｸE" pitchFamily="50" charset="-128"/>
                <a:cs typeface="Arial" pitchFamily="34" charset="0"/>
              </a:endParaRPr>
            </a:p>
            <a:p>
              <a:pPr algn="ctr"/>
              <a:r>
                <a:rPr lang="ja-JP" altLang="en-US" sz="1200" dirty="0" smtClean="0">
                  <a:solidFill>
                    <a:prstClr val="black"/>
                  </a:solidFill>
                  <a:latin typeface="HGPｺﾞｼｯｸE" pitchFamily="50" charset="-128"/>
                  <a:cs typeface="Arial" pitchFamily="34" charset="0"/>
                </a:rPr>
                <a:t>上海支社</a:t>
              </a:r>
              <a:endParaRPr lang="en-US" altLang="ja-JP" sz="1200" dirty="0">
                <a:solidFill>
                  <a:prstClr val="black"/>
                </a:solidFill>
                <a:latin typeface="HGPｺﾞｼｯｸE" pitchFamily="50" charset="-128"/>
                <a:cs typeface="Arial" pitchFamily="34" charset="0"/>
              </a:endParaRPr>
            </a:p>
          </p:txBody>
        </p:sp>
      </p:grpSp>
      <p:sp>
        <p:nvSpPr>
          <p:cNvPr id="11292" name="テキスト ボックス 99"/>
          <p:cNvSpPr txBox="1">
            <a:spLocks noChangeArrowheads="1"/>
          </p:cNvSpPr>
          <p:nvPr/>
        </p:nvSpPr>
        <p:spPr bwMode="auto">
          <a:xfrm>
            <a:off x="5726906" y="4845064"/>
            <a:ext cx="16802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1400" dirty="0" smtClean="0">
                <a:solidFill>
                  <a:prstClr val="black"/>
                </a:solidFill>
                <a:latin typeface="HGPｺﾞｼｯｸE" pitchFamily="50" charset="-128"/>
              </a:rPr>
              <a:t>33</a:t>
            </a:r>
            <a:r>
              <a:rPr lang="ja-JP" altLang="en-US" sz="1400" dirty="0" smtClean="0">
                <a:solidFill>
                  <a:prstClr val="black"/>
                </a:solidFill>
                <a:latin typeface="HGPｺﾞｼｯｸE" pitchFamily="50" charset="-128"/>
              </a:rPr>
              <a:t>名</a:t>
            </a:r>
          </a:p>
        </p:txBody>
      </p:sp>
      <p:grpSp>
        <p:nvGrpSpPr>
          <p:cNvPr id="6" name="グループ化 83"/>
          <p:cNvGrpSpPr>
            <a:grpSpLocks/>
          </p:cNvGrpSpPr>
          <p:nvPr/>
        </p:nvGrpSpPr>
        <p:grpSpPr bwMode="auto">
          <a:xfrm>
            <a:off x="7816454" y="3714765"/>
            <a:ext cx="1779984" cy="1928813"/>
            <a:chOff x="6186720" y="4429132"/>
            <a:chExt cx="1779998" cy="1928825"/>
          </a:xfrm>
        </p:grpSpPr>
        <p:sp>
          <p:nvSpPr>
            <p:cNvPr id="102" name="正方形/長方形 101"/>
            <p:cNvSpPr/>
            <p:nvPr/>
          </p:nvSpPr>
          <p:spPr>
            <a:xfrm>
              <a:off x="6186720" y="6000767"/>
              <a:ext cx="1767960" cy="35719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/>
            <a:lstStyle/>
            <a:p>
              <a:pPr algn="ctr">
                <a:defRPr/>
              </a:pPr>
              <a:r>
                <a:rPr lang="ja-JP" altLang="en-US" sz="1100" dirty="0" smtClean="0">
                  <a:solidFill>
                    <a:prstClr val="black"/>
                  </a:solidFill>
                  <a:latin typeface="HGPｺﾞｼｯｸE" pitchFamily="50" charset="-128"/>
                  <a:cs typeface="Arial" pitchFamily="34" charset="0"/>
                </a:rPr>
                <a:t>東莞（調達拠点）</a:t>
              </a:r>
              <a:endParaRPr lang="ja-JP" altLang="en-US" sz="1100" dirty="0">
                <a:solidFill>
                  <a:prstClr val="black"/>
                </a:solidFill>
                <a:latin typeface="HGPｺﾞｼｯｸE" pitchFamily="50" charset="-128"/>
                <a:cs typeface="Arial" pitchFamily="34" charset="0"/>
              </a:endParaRPr>
            </a:p>
          </p:txBody>
        </p:sp>
        <p:cxnSp>
          <p:nvCxnSpPr>
            <p:cNvPr id="103" name="直線コネクタ 102"/>
            <p:cNvCxnSpPr/>
            <p:nvPr/>
          </p:nvCxnSpPr>
          <p:spPr>
            <a:xfrm>
              <a:off x="7115415" y="4429132"/>
              <a:ext cx="0" cy="3571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コネクタ 103"/>
            <p:cNvCxnSpPr/>
            <p:nvPr/>
          </p:nvCxnSpPr>
          <p:spPr>
            <a:xfrm>
              <a:off x="7265037" y="4786322"/>
              <a:ext cx="0" cy="3571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正方形/長方形 104"/>
            <p:cNvSpPr/>
            <p:nvPr/>
          </p:nvSpPr>
          <p:spPr>
            <a:xfrm>
              <a:off x="6186720" y="4775209"/>
              <a:ext cx="1767960" cy="122555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/>
            <a:lstStyle/>
            <a:p>
              <a:pPr algn="ctr">
                <a:defRPr/>
              </a:pPr>
              <a:endParaRPr lang="en-US" altLang="ja-JP" sz="1600" dirty="0">
                <a:solidFill>
                  <a:prstClr val="white"/>
                </a:solidFill>
                <a:latin typeface="HGPｺﾞｼｯｸE" pitchFamily="50" charset="-128"/>
                <a:cs typeface="Arial" pitchFamily="34" charset="0"/>
              </a:endParaRPr>
            </a:p>
            <a:p>
              <a:pPr algn="ctr">
                <a:defRPr/>
              </a:pPr>
              <a:endParaRPr lang="en-US" altLang="ja-JP" sz="1100" dirty="0">
                <a:solidFill>
                  <a:prstClr val="black"/>
                </a:solidFill>
                <a:latin typeface="HGPｺﾞｼｯｸE" pitchFamily="50" charset="-128"/>
                <a:cs typeface="Arial" pitchFamily="34" charset="0"/>
              </a:endParaRPr>
            </a:p>
          </p:txBody>
        </p:sp>
        <p:sp>
          <p:nvSpPr>
            <p:cNvPr id="11301" name="正方形/長方形 105"/>
            <p:cNvSpPr>
              <a:spLocks noChangeArrowheads="1"/>
            </p:cNvSpPr>
            <p:nvPr/>
          </p:nvSpPr>
          <p:spPr bwMode="auto">
            <a:xfrm>
              <a:off x="6186721" y="4939830"/>
              <a:ext cx="1779997" cy="461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ja-JP" altLang="en-US" sz="1200" dirty="0" smtClean="0">
                  <a:solidFill>
                    <a:prstClr val="black"/>
                  </a:solidFill>
                  <a:latin typeface="HGPｺﾞｼｯｸE" pitchFamily="50" charset="-128"/>
                  <a:cs typeface="Arial" pitchFamily="34" charset="0"/>
                </a:rPr>
                <a:t>電通テック北京</a:t>
              </a:r>
              <a:endParaRPr lang="en-US" altLang="ja-JP" sz="1200" dirty="0" smtClean="0">
                <a:solidFill>
                  <a:prstClr val="black"/>
                </a:solidFill>
                <a:latin typeface="HGPｺﾞｼｯｸE" pitchFamily="50" charset="-128"/>
                <a:cs typeface="Arial" pitchFamily="34" charset="0"/>
              </a:endParaRPr>
            </a:p>
            <a:p>
              <a:pPr algn="ctr"/>
              <a:r>
                <a:rPr lang="ja-JP" altLang="en-US" sz="1200" dirty="0" smtClean="0">
                  <a:solidFill>
                    <a:prstClr val="black"/>
                  </a:solidFill>
                  <a:latin typeface="HGPｺﾞｼｯｸE" pitchFamily="50" charset="-128"/>
                  <a:cs typeface="Arial" pitchFamily="34" charset="0"/>
                </a:rPr>
                <a:t>東莞支社</a:t>
              </a:r>
              <a:endParaRPr lang="en-US" altLang="ja-JP" sz="1200" dirty="0">
                <a:solidFill>
                  <a:prstClr val="black"/>
                </a:solidFill>
                <a:latin typeface="HGPｺﾞｼｯｸE" pitchFamily="50" charset="-128"/>
                <a:cs typeface="Arial" pitchFamily="34" charset="0"/>
              </a:endParaRPr>
            </a:p>
          </p:txBody>
        </p:sp>
      </p:grpSp>
      <p:sp>
        <p:nvSpPr>
          <p:cNvPr id="11294" name="テキスト ボックス 106"/>
          <p:cNvSpPr txBox="1">
            <a:spLocks noChangeArrowheads="1"/>
          </p:cNvSpPr>
          <p:nvPr/>
        </p:nvSpPr>
        <p:spPr bwMode="auto">
          <a:xfrm>
            <a:off x="7816454" y="4845064"/>
            <a:ext cx="16802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1400" dirty="0">
                <a:solidFill>
                  <a:prstClr val="black"/>
                </a:solidFill>
                <a:latin typeface="HGPｺﾞｼｯｸE" pitchFamily="50" charset="-128"/>
              </a:rPr>
              <a:t>6</a:t>
            </a:r>
            <a:r>
              <a:rPr lang="ja-JP" altLang="en-US" sz="1400" dirty="0" smtClean="0">
                <a:solidFill>
                  <a:prstClr val="black"/>
                </a:solidFill>
                <a:latin typeface="HGPｺﾞｼｯｸE" pitchFamily="50" charset="-128"/>
              </a:rPr>
              <a:t>名</a:t>
            </a:r>
          </a:p>
        </p:txBody>
      </p:sp>
      <p:cxnSp>
        <p:nvCxnSpPr>
          <p:cNvPr id="109" name="直線コネクタ 108"/>
          <p:cNvCxnSpPr/>
          <p:nvPr/>
        </p:nvCxnSpPr>
        <p:spPr>
          <a:xfrm>
            <a:off x="6578203" y="3714764"/>
            <a:ext cx="21669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正方形/長方形 57"/>
          <p:cNvSpPr/>
          <p:nvPr/>
        </p:nvSpPr>
        <p:spPr>
          <a:xfrm>
            <a:off x="1" y="571500"/>
            <a:ext cx="8280797" cy="7143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900" tIns="53450" rIns="106900" bIns="53450" anchor="ctr"/>
          <a:lstStyle/>
          <a:p>
            <a:pPr algn="ctr">
              <a:defRPr/>
            </a:pPr>
            <a:endParaRPr lang="ja-JP" altLang="en-US">
              <a:solidFill>
                <a:prstClr val="white"/>
              </a:solidFill>
              <a:latin typeface="HGPｺﾞｼｯｸE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985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3E92-36B1-4C78-A09F-79BFB1A92E70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  <p:sp>
        <p:nvSpPr>
          <p:cNvPr id="7" name="スライド番号プレースホルダ 2"/>
          <p:cNvSpPr txBox="1">
            <a:spLocks/>
          </p:cNvSpPr>
          <p:nvPr/>
        </p:nvSpPr>
        <p:spPr>
          <a:xfrm>
            <a:off x="8855964" y="2272"/>
            <a:ext cx="825500" cy="365760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4C3E92-36B1-4C78-A09F-79BFB1A92E70}" type="slidenum">
              <a: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778" y="0"/>
            <a:ext cx="6856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chemeClr val="bg1"/>
                </a:solidFill>
              </a:rPr>
              <a:t>プロモテックの各拠点体制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grpSp>
        <p:nvGrpSpPr>
          <p:cNvPr id="2" name="グループ化 102"/>
          <p:cNvGrpSpPr/>
          <p:nvPr/>
        </p:nvGrpSpPr>
        <p:grpSpPr>
          <a:xfrm>
            <a:off x="2809860" y="642918"/>
            <a:ext cx="5087001" cy="3786213"/>
            <a:chOff x="2000232" y="857232"/>
            <a:chExt cx="5087001" cy="3786213"/>
          </a:xfrm>
        </p:grpSpPr>
        <p:pic>
          <p:nvPicPr>
            <p:cNvPr id="10" name="Picture 2" descr="C:\Documents and Settings\t52704\デスクトップ\a_00_eastern_asia_800p.gif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33" t="746" r="667" b="3043"/>
            <a:stretch>
              <a:fillRect/>
            </a:stretch>
          </p:blipFill>
          <p:spPr bwMode="auto">
            <a:xfrm>
              <a:off x="2000232" y="857232"/>
              <a:ext cx="5087001" cy="3786213"/>
            </a:xfrm>
            <a:prstGeom prst="rect">
              <a:avLst/>
            </a:prstGeom>
            <a:noFill/>
          </p:spPr>
        </p:pic>
        <p:sp>
          <p:nvSpPr>
            <p:cNvPr id="12" name="円/楕円 11"/>
            <p:cNvSpPr/>
            <p:nvPr/>
          </p:nvSpPr>
          <p:spPr>
            <a:xfrm>
              <a:off x="4202069" y="3972849"/>
              <a:ext cx="151851" cy="16100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 dirty="0">
                <a:solidFill>
                  <a:prstClr val="white"/>
                </a:solidFill>
                <a:latin typeface="Calibri" panose="020F0502020204030204" pitchFamily="34" charset="0"/>
                <a:ea typeface="HGP創英角ｺﾞｼｯｸUB" pitchFamily="50" charset="-128"/>
              </a:endParaRPr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5720575" y="1874424"/>
              <a:ext cx="96145" cy="115486"/>
            </a:xfrm>
            <a:prstGeom prst="ellipse">
              <a:avLst/>
            </a:prstGeom>
            <a:solidFill>
              <a:srgbClr val="12AA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 dirty="0">
                <a:solidFill>
                  <a:prstClr val="white"/>
                </a:solidFill>
                <a:latin typeface="Calibri" panose="020F0502020204030204" pitchFamily="34" charset="0"/>
                <a:ea typeface="HGP創英角ｺﾞｼｯｸUB" pitchFamily="50" charset="-128"/>
              </a:endParaRPr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5948352" y="1817913"/>
              <a:ext cx="96145" cy="115486"/>
            </a:xfrm>
            <a:prstGeom prst="ellipse">
              <a:avLst/>
            </a:prstGeom>
            <a:solidFill>
              <a:srgbClr val="12AA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 dirty="0">
                <a:solidFill>
                  <a:prstClr val="white"/>
                </a:solidFill>
                <a:latin typeface="Calibri" panose="020F0502020204030204" pitchFamily="34" charset="0"/>
                <a:ea typeface="HGP創英角ｺﾞｼｯｸUB" pitchFamily="50" charset="-128"/>
              </a:endParaRPr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6176128" y="1704892"/>
              <a:ext cx="96145" cy="115486"/>
            </a:xfrm>
            <a:prstGeom prst="ellipse">
              <a:avLst/>
            </a:prstGeom>
            <a:solidFill>
              <a:srgbClr val="12AA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 dirty="0">
                <a:solidFill>
                  <a:prstClr val="white"/>
                </a:solidFill>
                <a:latin typeface="Calibri" panose="020F0502020204030204" pitchFamily="34" charset="0"/>
                <a:ea typeface="HGP創英角ｺﾞｼｯｸUB" pitchFamily="50" charset="-128"/>
              </a:endParaRPr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6064799" y="1761402"/>
              <a:ext cx="96145" cy="115486"/>
            </a:xfrm>
            <a:prstGeom prst="ellipse">
              <a:avLst/>
            </a:prstGeom>
            <a:solidFill>
              <a:srgbClr val="12AA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 dirty="0">
                <a:solidFill>
                  <a:prstClr val="white"/>
                </a:solidFill>
                <a:latin typeface="Calibri" panose="020F0502020204030204" pitchFamily="34" charset="0"/>
                <a:ea typeface="HGP創英角ｺﾞｼｯｸUB" pitchFamily="50" charset="-128"/>
              </a:endParaRPr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4353919" y="4375363"/>
              <a:ext cx="151851" cy="16100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 dirty="0">
                <a:solidFill>
                  <a:prstClr val="white"/>
                </a:solidFill>
                <a:latin typeface="Calibri" panose="020F0502020204030204" pitchFamily="34" charset="0"/>
                <a:ea typeface="HGP創英角ｺﾞｼｯｸUB" pitchFamily="50" charset="-128"/>
              </a:endParaRPr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4167182" y="3704120"/>
            <a:ext cx="875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C00000"/>
                </a:solidFill>
                <a:latin typeface="Calibri" panose="020F0502020204030204" pitchFamily="34" charset="0"/>
                <a:ea typeface="HGP創英角ｺﾞｼｯｸUB" pitchFamily="50" charset="-128"/>
              </a:rPr>
              <a:t>Singapore</a:t>
            </a:r>
            <a:endParaRPr kumimoji="1" lang="ja-JP" altLang="en-US" sz="1200" dirty="0">
              <a:solidFill>
                <a:srgbClr val="C00000"/>
              </a:solidFill>
              <a:latin typeface="Calibri" panose="020F0502020204030204" pitchFamily="34" charset="0"/>
              <a:ea typeface="HGP創英角ｺﾞｼｯｸUB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291970" y="3998625"/>
            <a:ext cx="875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C00000"/>
                </a:solidFill>
                <a:latin typeface="Calibri" panose="020F0502020204030204" pitchFamily="34" charset="0"/>
                <a:ea typeface="HGP創英角ｺﾞｼｯｸUB" pitchFamily="50" charset="-128"/>
              </a:rPr>
              <a:t>Jakarta</a:t>
            </a:r>
            <a:endParaRPr kumimoji="1" lang="ja-JP" altLang="en-US" sz="1200" dirty="0">
              <a:solidFill>
                <a:srgbClr val="C00000"/>
              </a:solidFill>
              <a:latin typeface="Calibri" panose="020F0502020204030204" pitchFamily="34" charset="0"/>
              <a:ea typeface="HGP創英角ｺﾞｼｯｸUB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953000" y="2918302"/>
            <a:ext cx="1500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C00000"/>
                </a:solidFill>
                <a:latin typeface="Calibri" panose="020F0502020204030204" pitchFamily="34" charset="0"/>
                <a:ea typeface="HGP創英角ｺﾞｼｯｸUB" pitchFamily="50" charset="-128"/>
              </a:rPr>
              <a:t>Ho-Chi-Minh City</a:t>
            </a:r>
            <a:endParaRPr kumimoji="1" lang="ja-JP" altLang="en-US" sz="1200" dirty="0">
              <a:solidFill>
                <a:srgbClr val="C00000"/>
              </a:solidFill>
              <a:latin typeface="Calibri" panose="020F0502020204030204" pitchFamily="34" charset="0"/>
              <a:ea typeface="HGP創英角ｺﾞｼｯｸUB" pitchFamily="50" charset="-128"/>
            </a:endParaRPr>
          </a:p>
        </p:txBody>
      </p:sp>
      <p:cxnSp>
        <p:nvCxnSpPr>
          <p:cNvPr id="24" name="直線コネクタ 23"/>
          <p:cNvCxnSpPr/>
          <p:nvPr/>
        </p:nvCxnSpPr>
        <p:spPr>
          <a:xfrm>
            <a:off x="1496616" y="3857628"/>
            <a:ext cx="0" cy="6323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3279602" y="4489939"/>
            <a:ext cx="0" cy="2857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/>
          <p:cNvSpPr/>
          <p:nvPr/>
        </p:nvSpPr>
        <p:spPr>
          <a:xfrm>
            <a:off x="2145713" y="6000767"/>
            <a:ext cx="2214577" cy="59658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r>
              <a:rPr lang="ja-JP" altLang="en-US" sz="1200" b="1" dirty="0" smtClean="0">
                <a:solidFill>
                  <a:schemeClr val="tx1"/>
                </a:solidFill>
                <a:latin typeface="+mn-ea"/>
                <a:cs typeface="Arial" pitchFamily="34" charset="0"/>
              </a:rPr>
              <a:t>インドネシア</a:t>
            </a:r>
            <a:endParaRPr lang="ja-JP" altLang="en-US" sz="1200" b="1" dirty="0">
              <a:solidFill>
                <a:schemeClr val="tx1"/>
              </a:solidFill>
              <a:latin typeface="+mn-ea"/>
              <a:cs typeface="Arial" pitchFamily="34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2145714" y="4775691"/>
            <a:ext cx="2214577" cy="122507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 altLang="ja-JP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  <a:cs typeface="Arial" pitchFamily="34" charset="0"/>
            </a:endParaRPr>
          </a:p>
          <a:p>
            <a:pPr algn="ctr"/>
            <a:endParaRPr lang="en-US" altLang="ja-JP" sz="1100" dirty="0" smtClean="0">
              <a:latin typeface="HGP創英角ｺﾞｼｯｸUB" pitchFamily="50" charset="-128"/>
              <a:ea typeface="HGP創英角ｺﾞｼｯｸUB" pitchFamily="50" charset="-128"/>
              <a:cs typeface="Arial" pitchFamily="34" charset="0"/>
            </a:endParaRPr>
          </a:p>
          <a:p>
            <a:pPr algn="ctr"/>
            <a:endParaRPr lang="en-US" altLang="ja-JP" sz="1100" dirty="0" smtClean="0">
              <a:latin typeface="HGP創英角ｺﾞｼｯｸUB" pitchFamily="50" charset="-128"/>
              <a:ea typeface="HGP創英角ｺﾞｼｯｸUB" pitchFamily="50" charset="-128"/>
              <a:cs typeface="Arial" pitchFamily="34" charset="0"/>
            </a:endParaRPr>
          </a:p>
          <a:p>
            <a:pPr algn="ctr"/>
            <a:endParaRPr lang="ja-JP" altLang="en-US" sz="1100" dirty="0">
              <a:latin typeface="HGP創英角ｺﾞｼｯｸUB" pitchFamily="50" charset="-128"/>
              <a:ea typeface="HGP創英角ｺﾞｼｯｸUB" pitchFamily="50" charset="-128"/>
              <a:cs typeface="Arial" pitchFamily="34" charset="0"/>
            </a:endParaRPr>
          </a:p>
        </p:txBody>
      </p:sp>
      <p:cxnSp>
        <p:nvCxnSpPr>
          <p:cNvPr id="30" name="直線コネクタ 29"/>
          <p:cNvCxnSpPr/>
          <p:nvPr/>
        </p:nvCxnSpPr>
        <p:spPr>
          <a:xfrm flipH="1" flipV="1">
            <a:off x="920554" y="4488712"/>
            <a:ext cx="7068366" cy="118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5164495" y="4489939"/>
            <a:ext cx="0" cy="3571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/>
        </p:nvSpPr>
        <p:spPr>
          <a:xfrm>
            <a:off x="4513125" y="6000767"/>
            <a:ext cx="1300843" cy="59658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r>
              <a:rPr lang="ja-JP" altLang="en-US" sz="1200" b="1" dirty="0" smtClean="0">
                <a:solidFill>
                  <a:schemeClr val="tx1"/>
                </a:solidFill>
                <a:latin typeface="+mn-ea"/>
                <a:cs typeface="Arial" pitchFamily="34" charset="0"/>
              </a:rPr>
              <a:t>ベトナム</a:t>
            </a:r>
          </a:p>
        </p:txBody>
      </p:sp>
      <p:sp>
        <p:nvSpPr>
          <p:cNvPr id="33" name="正方形/長方形 32"/>
          <p:cNvSpPr/>
          <p:nvPr/>
        </p:nvSpPr>
        <p:spPr>
          <a:xfrm>
            <a:off x="4513126" y="4775691"/>
            <a:ext cx="1300843" cy="122507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 altLang="ja-JP" sz="1600" dirty="0" smtClean="0">
              <a:latin typeface="HGP創英角ｺﾞｼｯｸUB" pitchFamily="50" charset="-128"/>
              <a:ea typeface="HGP創英角ｺﾞｼｯｸUB" pitchFamily="50" charset="-128"/>
              <a:cs typeface="Arial" pitchFamily="34" charset="0"/>
            </a:endParaRPr>
          </a:p>
          <a:p>
            <a:pPr algn="ctr"/>
            <a:endParaRPr lang="en-US" altLang="ja-JP" sz="1100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371382" y="2614606"/>
            <a:ext cx="2245429" cy="12244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 altLang="ja-JP" sz="1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  <a:cs typeface="Arial" pitchFamily="34" charset="0"/>
            </a:endParaRPr>
          </a:p>
          <a:p>
            <a:pPr algn="ctr"/>
            <a:endParaRPr lang="en-US" altLang="ja-JP" sz="1600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  <a:cs typeface="Arial" pitchFamily="34" charset="0"/>
            </a:endParaRPr>
          </a:p>
          <a:p>
            <a:pPr algn="ctr"/>
            <a:endParaRPr lang="en-US" altLang="ja-JP" sz="1600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2145713" y="5072075"/>
            <a:ext cx="228601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500" dirty="0" smtClean="0">
                <a:latin typeface="HGP創英角ｺﾞｼｯｸUB" pitchFamily="50" charset="-128"/>
                <a:ea typeface="HGP創英角ｺﾞｼｯｸUB" pitchFamily="50" charset="-128"/>
                <a:cs typeface="Arial" pitchFamily="34" charset="0"/>
              </a:rPr>
              <a:t>TEC ACTION INDONESIA</a:t>
            </a:r>
            <a:r>
              <a:rPr lang="ja-JP" altLang="en-US" sz="1500" dirty="0" smtClean="0">
                <a:latin typeface="HGP創英角ｺﾞｼｯｸUB" pitchFamily="50" charset="-128"/>
                <a:ea typeface="HGP創英角ｺﾞｼｯｸUB" pitchFamily="50" charset="-128"/>
                <a:cs typeface="Arial" pitchFamily="34" charset="0"/>
              </a:rPr>
              <a:t>　　</a:t>
            </a:r>
            <a:endParaRPr lang="en-US" altLang="ja-JP" sz="1500" dirty="0" smtClean="0">
              <a:latin typeface="HGP創英角ｺﾞｼｯｸUB" pitchFamily="50" charset="-128"/>
              <a:ea typeface="HGP創英角ｺﾞｼｯｸUB" pitchFamily="50" charset="-128"/>
              <a:cs typeface="Arial" pitchFamily="34" charset="0"/>
            </a:endParaRPr>
          </a:p>
          <a:p>
            <a:pPr algn="ctr"/>
            <a:r>
              <a:rPr lang="en-US" altLang="ja-JP" sz="1500" dirty="0" smtClean="0">
                <a:latin typeface="HGP創英角ｺﾞｼｯｸUB" pitchFamily="50" charset="-128"/>
                <a:ea typeface="HGP創英角ｺﾞｼｯｸUB" pitchFamily="50" charset="-128"/>
                <a:cs typeface="Arial" pitchFamily="34" charset="0"/>
              </a:rPr>
              <a:t>TEC DESIGN INDONESIA</a:t>
            </a:r>
          </a:p>
        </p:txBody>
      </p:sp>
      <p:sp>
        <p:nvSpPr>
          <p:cNvPr id="43" name="正方形/長方形 42"/>
          <p:cNvSpPr/>
          <p:nvPr/>
        </p:nvSpPr>
        <p:spPr>
          <a:xfrm>
            <a:off x="380969" y="2636912"/>
            <a:ext cx="223584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5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Arial" pitchFamily="34" charset="0"/>
              </a:rPr>
              <a:t>PROMO TEC</a:t>
            </a:r>
          </a:p>
          <a:p>
            <a:pPr algn="ctr"/>
            <a:r>
              <a:rPr lang="en-US" altLang="ja-JP" sz="15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Arial" pitchFamily="34" charset="0"/>
              </a:rPr>
              <a:t>INTERNATIONAL</a:t>
            </a:r>
          </a:p>
          <a:p>
            <a:pPr algn="ctr"/>
            <a:r>
              <a:rPr lang="en-US" altLang="ja-JP" sz="15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Arial" pitchFamily="34" charset="0"/>
              </a:rPr>
              <a:t>HEADQUARTER</a:t>
            </a:r>
          </a:p>
        </p:txBody>
      </p:sp>
      <p:sp>
        <p:nvSpPr>
          <p:cNvPr id="45" name="正方形/長方形 44"/>
          <p:cNvSpPr/>
          <p:nvPr/>
        </p:nvSpPr>
        <p:spPr>
          <a:xfrm>
            <a:off x="2222064" y="4847129"/>
            <a:ext cx="218200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500" dirty="0" smtClean="0">
                <a:latin typeface="HGP創英角ｺﾞｼｯｸUB" pitchFamily="50" charset="-128"/>
                <a:ea typeface="HGP創英角ｺﾞｼｯｸUB" pitchFamily="50" charset="-128"/>
                <a:cs typeface="Arial" pitchFamily="34" charset="0"/>
              </a:rPr>
              <a:t>PROMO TEC</a:t>
            </a:r>
            <a:r>
              <a:rPr lang="ja-JP" altLang="en-US" sz="1500" dirty="0" smtClean="0">
                <a:latin typeface="HGP創英角ｺﾞｼｯｸUB" pitchFamily="50" charset="-128"/>
                <a:ea typeface="HGP創英角ｺﾞｼｯｸUB" pitchFamily="50" charset="-128"/>
                <a:cs typeface="Arial" pitchFamily="34" charset="0"/>
              </a:rPr>
              <a:t> </a:t>
            </a:r>
            <a:r>
              <a:rPr lang="en-US" altLang="ja-JP" sz="1500" dirty="0" smtClean="0">
                <a:latin typeface="HGP創英角ｺﾞｼｯｸUB" pitchFamily="50" charset="-128"/>
                <a:ea typeface="HGP創英角ｺﾞｼｯｸUB" pitchFamily="50" charset="-128"/>
                <a:cs typeface="Arial" pitchFamily="34" charset="0"/>
              </a:rPr>
              <a:t>INDONESIA</a:t>
            </a:r>
          </a:p>
        </p:txBody>
      </p:sp>
      <p:sp>
        <p:nvSpPr>
          <p:cNvPr id="46" name="正方形/長方形 45"/>
          <p:cNvSpPr/>
          <p:nvPr/>
        </p:nvSpPr>
        <p:spPr>
          <a:xfrm>
            <a:off x="4513124" y="4929199"/>
            <a:ext cx="13008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600" dirty="0" smtClean="0">
                <a:latin typeface="HGP創英角ｺﾞｼｯｸUB" pitchFamily="50" charset="-128"/>
                <a:ea typeface="HGP創英角ｺﾞｼｯｸUB" pitchFamily="50" charset="-128"/>
                <a:cs typeface="Arial" pitchFamily="34" charset="0"/>
              </a:rPr>
              <a:t>PROMO TEC</a:t>
            </a:r>
            <a: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  <a:cs typeface="Arial" pitchFamily="34" charset="0"/>
              </a:rPr>
              <a:t> </a:t>
            </a:r>
            <a:r>
              <a:rPr lang="en-US" altLang="ja-JP" sz="1600" dirty="0" smtClean="0">
                <a:latin typeface="HGP創英角ｺﾞｼｯｸUB" pitchFamily="50" charset="-128"/>
                <a:ea typeface="HGP創英角ｺﾞｼｯｸUB" pitchFamily="50" charset="-128"/>
                <a:cs typeface="Arial" pitchFamily="34" charset="0"/>
              </a:rPr>
              <a:t>VIETNAM</a:t>
            </a: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2145713" y="5667721"/>
            <a:ext cx="22145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dirty="0" smtClean="0"/>
              <a:t>出向者</a:t>
            </a:r>
            <a:r>
              <a:rPr lang="en-US" altLang="ja-JP" sz="1100" dirty="0"/>
              <a:t>2</a:t>
            </a:r>
            <a:r>
              <a:rPr kumimoji="1" lang="ja-JP" altLang="en-US" sz="1100" dirty="0" smtClean="0"/>
              <a:t>名</a:t>
            </a:r>
            <a:r>
              <a:rPr lang="ja-JP" altLang="en-US" sz="1100" dirty="0" smtClean="0"/>
              <a:t>、ローカルスタッフ</a:t>
            </a:r>
            <a:r>
              <a:rPr lang="en-US" altLang="ja-JP" sz="1100" dirty="0" smtClean="0"/>
              <a:t>25</a:t>
            </a:r>
            <a:r>
              <a:rPr lang="ja-JP" altLang="en-US" sz="1100" dirty="0" smtClean="0"/>
              <a:t>名</a:t>
            </a:r>
            <a:endParaRPr kumimoji="1" lang="ja-JP" altLang="en-US" sz="1100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80969" y="3429000"/>
            <a:ext cx="22358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dirty="0" smtClean="0"/>
              <a:t>出向者</a:t>
            </a:r>
            <a:r>
              <a:rPr lang="en-US" altLang="ja-JP" sz="1100" dirty="0" smtClean="0"/>
              <a:t>3</a:t>
            </a:r>
            <a:r>
              <a:rPr lang="ja-JP" altLang="en-US" sz="1100" dirty="0" smtClean="0"/>
              <a:t>名</a:t>
            </a:r>
            <a:endParaRPr lang="en-US" altLang="ja-JP" sz="1100" dirty="0" smtClean="0"/>
          </a:p>
          <a:p>
            <a:pPr algn="ctr"/>
            <a:r>
              <a:rPr lang="ja-JP" altLang="en-US" sz="1100" dirty="0" smtClean="0"/>
              <a:t>ローカルスタッフ</a:t>
            </a:r>
            <a:r>
              <a:rPr lang="en-US" altLang="ja-JP" sz="1100" dirty="0"/>
              <a:t>8</a:t>
            </a:r>
            <a:r>
              <a:rPr lang="ja-JP" altLang="en-US" sz="1100" dirty="0" smtClean="0"/>
              <a:t>名</a:t>
            </a:r>
            <a:endParaRPr kumimoji="1" lang="ja-JP" altLang="en-US" sz="1100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4024303" y="2784179"/>
            <a:ext cx="1214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solidFill>
                  <a:srgbClr val="C00000"/>
                </a:solidFill>
                <a:latin typeface="Calibri" panose="020F0502020204030204" pitchFamily="34" charset="0"/>
                <a:ea typeface="HGP創英角ｺﾞｼｯｸUB" pitchFamily="50" charset="-128"/>
              </a:rPr>
              <a:t>Bangkok</a:t>
            </a:r>
            <a:endParaRPr lang="ja-JP" altLang="en-US" sz="1200" dirty="0">
              <a:solidFill>
                <a:srgbClr val="C00000"/>
              </a:solidFill>
              <a:latin typeface="Calibri" panose="020F0502020204030204" pitchFamily="34" charset="0"/>
              <a:ea typeface="HGP創英角ｺﾞｼｯｸUB" pitchFamily="50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3595678" y="3427121"/>
            <a:ext cx="1214449" cy="276999"/>
          </a:xfrm>
          <a:prstGeom prst="rect">
            <a:avLst/>
          </a:prstGeom>
          <a:solidFill>
            <a:srgbClr val="F2F2F2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smtClean="0">
                <a:solidFill>
                  <a:srgbClr val="C00000"/>
                </a:solidFill>
                <a:latin typeface="Calibri" panose="020F0502020204030204" pitchFamily="34" charset="0"/>
                <a:ea typeface="HGP創英角ｺﾞｼｯｸUB" pitchFamily="50" charset="-128"/>
              </a:rPr>
              <a:t>Kuala Lumpur</a:t>
            </a:r>
            <a:endParaRPr lang="ja-JP" altLang="en-US" sz="1200" dirty="0">
              <a:solidFill>
                <a:srgbClr val="C00000"/>
              </a:solidFill>
              <a:latin typeface="Calibri" panose="020F0502020204030204" pitchFamily="34" charset="0"/>
              <a:ea typeface="HGP創英角ｺﾞｼｯｸUB" pitchFamily="50" charset="-128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7151703" y="1346666"/>
            <a:ext cx="10874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solidFill>
                  <a:prstClr val="black"/>
                </a:solidFill>
                <a:latin typeface="Calibri" panose="020F0502020204030204" pitchFamily="34" charset="0"/>
                <a:ea typeface="HGP創英角ｺﾞｼｯｸUB" pitchFamily="50" charset="-128"/>
              </a:rPr>
              <a:t>Tokyo</a:t>
            </a:r>
            <a:endParaRPr lang="ja-JP" altLang="en-US" sz="1200" dirty="0">
              <a:solidFill>
                <a:prstClr val="black"/>
              </a:solidFill>
              <a:latin typeface="Calibri" panose="020F0502020204030204" pitchFamily="34" charset="0"/>
              <a:ea typeface="HGP創英角ｺﾞｼｯｸUB" pitchFamily="50" charset="-128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6881826" y="1641171"/>
            <a:ext cx="10937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solidFill>
                  <a:prstClr val="black"/>
                </a:solidFill>
                <a:latin typeface="Calibri" panose="020F0502020204030204" pitchFamily="34" charset="0"/>
                <a:ea typeface="HGP創英角ｺﾞｼｯｸUB" pitchFamily="50" charset="-128"/>
              </a:rPr>
              <a:t>Osaka</a:t>
            </a:r>
            <a:endParaRPr lang="ja-JP" altLang="en-US" sz="1200" dirty="0">
              <a:solidFill>
                <a:prstClr val="black"/>
              </a:solidFill>
              <a:latin typeface="Calibri" panose="020F0502020204030204" pitchFamily="34" charset="0"/>
              <a:ea typeface="HGP創英角ｺﾞｼｯｸUB" pitchFamily="50" charset="-128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6596074" y="1784047"/>
            <a:ext cx="10951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solidFill>
                  <a:prstClr val="black"/>
                </a:solidFill>
                <a:latin typeface="Calibri" panose="020F0502020204030204" pitchFamily="34" charset="0"/>
                <a:ea typeface="HGP創英角ｺﾞｼｯｸUB" pitchFamily="50" charset="-128"/>
              </a:rPr>
              <a:t>Fukuoka</a:t>
            </a:r>
            <a:endParaRPr lang="ja-JP" altLang="en-US" sz="1200" dirty="0">
              <a:solidFill>
                <a:prstClr val="black"/>
              </a:solidFill>
              <a:latin typeface="Calibri" panose="020F0502020204030204" pitchFamily="34" charset="0"/>
              <a:ea typeface="HGP創英角ｺﾞｼｯｸUB" pitchFamily="50" charset="-128"/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7073967" y="1498295"/>
            <a:ext cx="10937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solidFill>
                  <a:prstClr val="black"/>
                </a:solidFill>
                <a:latin typeface="Calibri" panose="020F0502020204030204" pitchFamily="34" charset="0"/>
                <a:ea typeface="HGP創英角ｺﾞｼｯｸUB" pitchFamily="50" charset="-128"/>
              </a:rPr>
              <a:t>Nagoya</a:t>
            </a:r>
            <a:endParaRPr lang="ja-JP" altLang="en-US" sz="1200" dirty="0">
              <a:solidFill>
                <a:prstClr val="black"/>
              </a:solidFill>
              <a:latin typeface="Calibri" panose="020F0502020204030204" pitchFamily="34" charset="0"/>
              <a:ea typeface="HGP創英角ｺﾞｼｯｸUB" pitchFamily="50" charset="-128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5004000" y="1346666"/>
            <a:ext cx="997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solidFill>
                  <a:prstClr val="black"/>
                </a:solidFill>
                <a:latin typeface="Calibri" panose="020F0502020204030204" pitchFamily="34" charset="0"/>
                <a:ea typeface="HGP創英角ｺﾞｼｯｸUB" pitchFamily="50" charset="-128"/>
              </a:rPr>
              <a:t>Beijing</a:t>
            </a:r>
            <a:endParaRPr lang="ja-JP" altLang="en-US" sz="1200" dirty="0">
              <a:solidFill>
                <a:prstClr val="black"/>
              </a:solidFill>
              <a:latin typeface="Calibri" panose="020F0502020204030204" pitchFamily="34" charset="0"/>
              <a:ea typeface="HGP創英角ｺﾞｼｯｸUB" pitchFamily="50" charset="-128"/>
            </a:endParaRPr>
          </a:p>
        </p:txBody>
      </p:sp>
      <p:sp>
        <p:nvSpPr>
          <p:cNvPr id="73" name="円/楕円 72"/>
          <p:cNvSpPr/>
          <p:nvPr/>
        </p:nvSpPr>
        <p:spPr>
          <a:xfrm>
            <a:off x="5595942" y="1418104"/>
            <a:ext cx="151851" cy="16100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 dirty="0">
              <a:solidFill>
                <a:srgbClr val="FF0000"/>
              </a:solidFill>
              <a:latin typeface="Calibri" panose="020F0502020204030204" pitchFamily="34" charset="0"/>
              <a:ea typeface="HGP創英角ｺﾞｼｯｸUB" pitchFamily="50" charset="-128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5095876" y="1142984"/>
            <a:ext cx="1000132" cy="2308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 smtClean="0">
                <a:solidFill>
                  <a:prstClr val="white"/>
                </a:solidFill>
                <a:latin typeface="Calibri" panose="020F0502020204030204" pitchFamily="34" charset="0"/>
                <a:ea typeface="HGP創英角ｺﾞｼｯｸUB" pitchFamily="50" charset="-128"/>
              </a:rPr>
              <a:t>電通テック北京</a:t>
            </a:r>
            <a:endParaRPr lang="ja-JP" altLang="en-US" sz="900" dirty="0">
              <a:solidFill>
                <a:prstClr val="white"/>
              </a:solidFill>
              <a:latin typeface="Calibri" panose="020F0502020204030204" pitchFamily="34" charset="0"/>
              <a:ea typeface="HGP創英角ｺﾞｼｯｸUB" pitchFamily="50" charset="-128"/>
            </a:endParaRPr>
          </a:p>
        </p:txBody>
      </p:sp>
      <p:sp>
        <p:nvSpPr>
          <p:cNvPr id="75" name="円/楕円 74"/>
          <p:cNvSpPr/>
          <p:nvPr/>
        </p:nvSpPr>
        <p:spPr>
          <a:xfrm>
            <a:off x="5881694" y="2114354"/>
            <a:ext cx="151851" cy="16100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 dirty="0">
              <a:solidFill>
                <a:srgbClr val="FF0000"/>
              </a:solidFill>
              <a:latin typeface="Calibri" panose="020F0502020204030204" pitchFamily="34" charset="0"/>
              <a:ea typeface="HGP創英角ｺﾞｼｯｸUB" pitchFamily="50" charset="-128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5167314" y="1989608"/>
            <a:ext cx="923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solidFill>
                  <a:prstClr val="black"/>
                </a:solidFill>
                <a:latin typeface="Calibri" panose="020F0502020204030204" pitchFamily="34" charset="0"/>
                <a:ea typeface="HGP創英角ｺﾞｼｯｸUB" pitchFamily="50" charset="-128"/>
              </a:rPr>
              <a:t>Shanghai</a:t>
            </a:r>
            <a:endParaRPr lang="ja-JP" altLang="en-US" sz="1200" dirty="0">
              <a:solidFill>
                <a:prstClr val="black"/>
              </a:solidFill>
              <a:latin typeface="Calibri" panose="020F0502020204030204" pitchFamily="34" charset="0"/>
              <a:ea typeface="HGP創英角ｺﾞｼｯｸUB" pitchFamily="50" charset="-128"/>
            </a:endParaRPr>
          </a:p>
        </p:txBody>
      </p:sp>
      <p:sp>
        <p:nvSpPr>
          <p:cNvPr id="77" name="円/楕円 76"/>
          <p:cNvSpPr/>
          <p:nvPr/>
        </p:nvSpPr>
        <p:spPr>
          <a:xfrm>
            <a:off x="5444091" y="2471544"/>
            <a:ext cx="151851" cy="16100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 dirty="0">
              <a:solidFill>
                <a:srgbClr val="FF0000"/>
              </a:solidFill>
              <a:latin typeface="Calibri" panose="020F0502020204030204" pitchFamily="34" charset="0"/>
              <a:ea typeface="HGP創英角ｺﾞｼｯｸUB" pitchFamily="50" charset="-128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4881562" y="2203922"/>
            <a:ext cx="1214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solidFill>
                  <a:prstClr val="black"/>
                </a:solidFill>
                <a:latin typeface="Calibri" panose="020F0502020204030204" pitchFamily="34" charset="0"/>
                <a:ea typeface="HGP創英角ｺﾞｼｯｸUB" pitchFamily="50" charset="-128"/>
              </a:rPr>
              <a:t>Dongguan</a:t>
            </a:r>
            <a:endParaRPr lang="ja-JP" altLang="en-US" sz="1200" dirty="0">
              <a:solidFill>
                <a:prstClr val="black"/>
              </a:solidFill>
              <a:latin typeface="Calibri" panose="020F0502020204030204" pitchFamily="34" charset="0"/>
              <a:ea typeface="HGP創英角ｺﾞｼｯｸUB" pitchFamily="50" charset="-128"/>
            </a:endParaRPr>
          </a:p>
        </p:txBody>
      </p:sp>
      <p:sp>
        <p:nvSpPr>
          <p:cNvPr id="79" name="正方形/長方形 78"/>
          <p:cNvSpPr/>
          <p:nvPr/>
        </p:nvSpPr>
        <p:spPr>
          <a:xfrm>
            <a:off x="7416784" y="1928802"/>
            <a:ext cx="2179686" cy="171451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  <a:latin typeface="+mn-ea"/>
                <a:cs typeface="Arial" pitchFamily="34" charset="0"/>
              </a:rPr>
              <a:t>電通テック</a:t>
            </a:r>
            <a:endParaRPr lang="en-US" altLang="ja-JP" b="1" dirty="0" smtClean="0">
              <a:solidFill>
                <a:schemeClr val="tx1"/>
              </a:solidFill>
              <a:latin typeface="+mn-ea"/>
              <a:cs typeface="Arial" pitchFamily="34" charset="0"/>
            </a:endParaRPr>
          </a:p>
          <a:p>
            <a:pPr algn="ctr"/>
            <a:endParaRPr lang="en-US" altLang="ja-JP" sz="1000" b="1" dirty="0" smtClean="0">
              <a:solidFill>
                <a:schemeClr val="tx1"/>
              </a:solidFill>
              <a:latin typeface="+mn-ea"/>
              <a:cs typeface="Arial" pitchFamily="34" charset="0"/>
            </a:endParaRPr>
          </a:p>
          <a:p>
            <a:pPr algn="ctr"/>
            <a:r>
              <a:rPr lang="ja-JP" altLang="en-US" sz="1100" dirty="0">
                <a:solidFill>
                  <a:schemeClr val="tx1"/>
                </a:solidFill>
                <a:latin typeface="+mn-ea"/>
                <a:cs typeface="Arial" pitchFamily="34" charset="0"/>
              </a:rPr>
              <a:t>東京</a:t>
            </a:r>
            <a:r>
              <a:rPr lang="ja-JP" altLang="en-US" sz="1100" dirty="0" smtClean="0">
                <a:solidFill>
                  <a:schemeClr val="tx1"/>
                </a:solidFill>
                <a:latin typeface="+mn-ea"/>
                <a:cs typeface="Arial" pitchFamily="34" charset="0"/>
              </a:rPr>
              <a:t>：</a:t>
            </a:r>
            <a:r>
              <a:rPr lang="en-US" altLang="ja-JP" sz="1100" dirty="0" smtClean="0">
                <a:solidFill>
                  <a:schemeClr val="tx1"/>
                </a:solidFill>
                <a:latin typeface="+mn-ea"/>
                <a:cs typeface="Arial" pitchFamily="34" charset="0"/>
              </a:rPr>
              <a:t>991</a:t>
            </a:r>
            <a:r>
              <a:rPr lang="ja-JP" altLang="en-US" sz="1100" dirty="0" smtClean="0">
                <a:solidFill>
                  <a:schemeClr val="tx1"/>
                </a:solidFill>
                <a:latin typeface="+mn-ea"/>
                <a:cs typeface="Arial" pitchFamily="34" charset="0"/>
              </a:rPr>
              <a:t>名</a:t>
            </a:r>
            <a:endParaRPr lang="en-US" altLang="ja-JP" sz="1100" dirty="0">
              <a:solidFill>
                <a:schemeClr val="tx1"/>
              </a:solidFill>
              <a:latin typeface="+mn-ea"/>
              <a:cs typeface="Arial" pitchFamily="34" charset="0"/>
            </a:endParaRPr>
          </a:p>
          <a:p>
            <a:pPr algn="ctr"/>
            <a:r>
              <a:rPr lang="ja-JP" altLang="en-US" sz="1100" dirty="0">
                <a:solidFill>
                  <a:schemeClr val="tx1"/>
                </a:solidFill>
                <a:latin typeface="+mn-ea"/>
                <a:cs typeface="Arial" pitchFamily="34" charset="0"/>
              </a:rPr>
              <a:t>大阪</a:t>
            </a:r>
            <a:r>
              <a:rPr lang="ja-JP" altLang="en-US" sz="1100" dirty="0" smtClean="0">
                <a:solidFill>
                  <a:schemeClr val="tx1"/>
                </a:solidFill>
                <a:latin typeface="+mn-ea"/>
                <a:cs typeface="Arial" pitchFamily="34" charset="0"/>
              </a:rPr>
              <a:t>：</a:t>
            </a:r>
            <a:r>
              <a:rPr lang="en-US" altLang="ja-JP" sz="1100" dirty="0">
                <a:solidFill>
                  <a:schemeClr val="tx1"/>
                </a:solidFill>
                <a:latin typeface="+mn-ea"/>
                <a:cs typeface="Arial" pitchFamily="34" charset="0"/>
              </a:rPr>
              <a:t>146</a:t>
            </a:r>
            <a:r>
              <a:rPr lang="ja-JP" altLang="en-US" sz="1100" dirty="0" smtClean="0">
                <a:solidFill>
                  <a:schemeClr val="tx1"/>
                </a:solidFill>
                <a:latin typeface="+mn-ea"/>
                <a:cs typeface="Arial" pitchFamily="34" charset="0"/>
              </a:rPr>
              <a:t>名</a:t>
            </a:r>
            <a:endParaRPr lang="en-US" altLang="ja-JP" sz="1100" dirty="0">
              <a:solidFill>
                <a:schemeClr val="tx1"/>
              </a:solidFill>
              <a:latin typeface="+mn-ea"/>
              <a:cs typeface="Arial" pitchFamily="34" charset="0"/>
            </a:endParaRPr>
          </a:p>
          <a:p>
            <a:pPr algn="ctr"/>
            <a:r>
              <a:rPr lang="ja-JP" altLang="en-US" sz="1100" dirty="0">
                <a:solidFill>
                  <a:schemeClr val="tx1"/>
                </a:solidFill>
                <a:latin typeface="+mn-ea"/>
                <a:cs typeface="Arial" pitchFamily="34" charset="0"/>
              </a:rPr>
              <a:t>名古屋</a:t>
            </a:r>
            <a:r>
              <a:rPr lang="ja-JP" altLang="en-US" sz="1100" dirty="0" smtClean="0">
                <a:solidFill>
                  <a:schemeClr val="tx1"/>
                </a:solidFill>
                <a:latin typeface="+mn-ea"/>
                <a:cs typeface="Arial" pitchFamily="34" charset="0"/>
              </a:rPr>
              <a:t>：</a:t>
            </a:r>
            <a:r>
              <a:rPr lang="en-US" altLang="ja-JP" sz="1100" dirty="0">
                <a:solidFill>
                  <a:schemeClr val="tx1"/>
                </a:solidFill>
                <a:latin typeface="+mn-ea"/>
                <a:cs typeface="Arial" pitchFamily="34" charset="0"/>
              </a:rPr>
              <a:t>41</a:t>
            </a:r>
            <a:r>
              <a:rPr lang="ja-JP" altLang="en-US" sz="1100" dirty="0" smtClean="0">
                <a:solidFill>
                  <a:schemeClr val="tx1"/>
                </a:solidFill>
                <a:latin typeface="+mn-ea"/>
                <a:cs typeface="Arial" pitchFamily="34" charset="0"/>
              </a:rPr>
              <a:t>名</a:t>
            </a:r>
            <a:endParaRPr lang="en-US" altLang="ja-JP" sz="1100" dirty="0">
              <a:solidFill>
                <a:schemeClr val="tx1"/>
              </a:solidFill>
              <a:latin typeface="+mn-ea"/>
              <a:cs typeface="Arial" pitchFamily="34" charset="0"/>
            </a:endParaRPr>
          </a:p>
          <a:p>
            <a:pPr algn="ctr"/>
            <a:r>
              <a:rPr lang="ja-JP" altLang="en-US" sz="1100" dirty="0">
                <a:solidFill>
                  <a:schemeClr val="tx1"/>
                </a:solidFill>
                <a:latin typeface="+mn-ea"/>
                <a:cs typeface="Arial" pitchFamily="34" charset="0"/>
              </a:rPr>
              <a:t>福岡</a:t>
            </a:r>
            <a:r>
              <a:rPr lang="ja-JP" altLang="en-US" sz="1100" dirty="0" smtClean="0">
                <a:solidFill>
                  <a:schemeClr val="tx1"/>
                </a:solidFill>
                <a:latin typeface="+mn-ea"/>
                <a:cs typeface="Arial" pitchFamily="34" charset="0"/>
              </a:rPr>
              <a:t>：</a:t>
            </a:r>
            <a:r>
              <a:rPr lang="en-US" altLang="ja-JP" sz="1100" dirty="0" smtClean="0">
                <a:solidFill>
                  <a:schemeClr val="tx1"/>
                </a:solidFill>
                <a:latin typeface="+mn-ea"/>
                <a:cs typeface="Arial" pitchFamily="34" charset="0"/>
              </a:rPr>
              <a:t>15</a:t>
            </a:r>
            <a:r>
              <a:rPr lang="ja-JP" altLang="en-US" sz="1100" dirty="0" smtClean="0">
                <a:solidFill>
                  <a:schemeClr val="tx1"/>
                </a:solidFill>
                <a:latin typeface="+mn-ea"/>
                <a:cs typeface="Arial" pitchFamily="34" charset="0"/>
              </a:rPr>
              <a:t>名</a:t>
            </a:r>
            <a:endParaRPr lang="en-US" altLang="ja-JP" sz="1100" dirty="0">
              <a:solidFill>
                <a:schemeClr val="tx1"/>
              </a:solidFill>
              <a:latin typeface="+mn-ea"/>
              <a:cs typeface="Arial" pitchFamily="34" charset="0"/>
            </a:endParaRPr>
          </a:p>
          <a:p>
            <a:pPr algn="ctr"/>
            <a:endParaRPr lang="en-US" altLang="ja-JP" sz="1100" dirty="0">
              <a:solidFill>
                <a:schemeClr val="tx1"/>
              </a:solidFill>
              <a:latin typeface="+mn-ea"/>
              <a:cs typeface="Arial" pitchFamily="34" charset="0"/>
            </a:endParaRPr>
          </a:p>
          <a:p>
            <a:pPr algn="ctr"/>
            <a:r>
              <a:rPr lang="ja-JP" altLang="en-US" sz="1100" dirty="0">
                <a:solidFill>
                  <a:schemeClr val="tx1"/>
                </a:solidFill>
                <a:latin typeface="+mn-ea"/>
                <a:cs typeface="Arial" pitchFamily="34" charset="0"/>
              </a:rPr>
              <a:t>合計：</a:t>
            </a:r>
            <a:r>
              <a:rPr lang="en-US" altLang="ja-JP" sz="1100" dirty="0" smtClean="0">
                <a:solidFill>
                  <a:schemeClr val="tx1"/>
                </a:solidFill>
                <a:latin typeface="+mn-ea"/>
                <a:cs typeface="Arial" pitchFamily="34" charset="0"/>
              </a:rPr>
              <a:t>1,193</a:t>
            </a:r>
            <a:r>
              <a:rPr lang="ja-JP" altLang="en-US" sz="1100" dirty="0" smtClean="0">
                <a:solidFill>
                  <a:schemeClr val="tx1"/>
                </a:solidFill>
                <a:latin typeface="+mn-ea"/>
                <a:cs typeface="Arial" pitchFamily="34" charset="0"/>
              </a:rPr>
              <a:t>名</a:t>
            </a:r>
            <a:endParaRPr lang="en-US" altLang="ja-JP" sz="1100" dirty="0">
              <a:solidFill>
                <a:schemeClr val="tx1"/>
              </a:solidFill>
              <a:latin typeface="+mn-ea"/>
              <a:cs typeface="Arial" pitchFamily="34" charset="0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4513127" y="5572141"/>
            <a:ext cx="1300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 smtClean="0"/>
              <a:t>出向者</a:t>
            </a:r>
            <a:r>
              <a:rPr lang="en-US" altLang="ja-JP" sz="900" dirty="0"/>
              <a:t>2</a:t>
            </a:r>
            <a:r>
              <a:rPr kumimoji="1" lang="ja-JP" altLang="en-US" sz="900" dirty="0" smtClean="0"/>
              <a:t>名</a:t>
            </a:r>
            <a:endParaRPr lang="en-US" altLang="ja-JP" sz="900" dirty="0" smtClean="0"/>
          </a:p>
          <a:p>
            <a:pPr algn="ctr"/>
            <a:r>
              <a:rPr lang="ja-JP" altLang="en-US" sz="900" dirty="0" smtClean="0"/>
              <a:t>ローカルスタッフ</a:t>
            </a:r>
            <a:r>
              <a:rPr lang="en-US" altLang="ja-JP" sz="900" dirty="0" smtClean="0"/>
              <a:t>19</a:t>
            </a:r>
            <a:r>
              <a:rPr lang="ja-JP" altLang="en-US" sz="900" dirty="0" smtClean="0"/>
              <a:t>名</a:t>
            </a:r>
            <a:endParaRPr kumimoji="1" lang="ja-JP" altLang="en-US" sz="900" dirty="0"/>
          </a:p>
        </p:txBody>
      </p:sp>
      <p:sp>
        <p:nvSpPr>
          <p:cNvPr id="55" name="正方形/長方形 54"/>
          <p:cNvSpPr/>
          <p:nvPr/>
        </p:nvSpPr>
        <p:spPr>
          <a:xfrm>
            <a:off x="7366143" y="6000767"/>
            <a:ext cx="1267169" cy="59658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r>
              <a:rPr lang="ja-JP" altLang="en-US" sz="1200" b="1" dirty="0" smtClean="0">
                <a:solidFill>
                  <a:schemeClr val="tx1"/>
                </a:solidFill>
                <a:latin typeface="+mn-ea"/>
                <a:cs typeface="Arial" pitchFamily="34" charset="0"/>
              </a:rPr>
              <a:t>タイ</a:t>
            </a:r>
            <a:r>
              <a:rPr lang="en-US" altLang="ja-JP" sz="1200" b="1" dirty="0" smtClean="0">
                <a:solidFill>
                  <a:schemeClr val="tx1"/>
                </a:solidFill>
                <a:latin typeface="+mn-ea"/>
                <a:cs typeface="Arial" pitchFamily="34" charset="0"/>
              </a:rPr>
              <a:t>/</a:t>
            </a:r>
            <a:r>
              <a:rPr lang="ja-JP" altLang="en-US" sz="1200" b="1" dirty="0" smtClean="0">
                <a:solidFill>
                  <a:schemeClr val="tx1"/>
                </a:solidFill>
                <a:latin typeface="+mn-ea"/>
                <a:cs typeface="Arial" pitchFamily="34" charset="0"/>
              </a:rPr>
              <a:t>ミャンマー</a:t>
            </a:r>
            <a:endParaRPr lang="en-US" altLang="ja-JP" sz="1200" b="1" dirty="0">
              <a:solidFill>
                <a:schemeClr val="tx1"/>
              </a:solidFill>
              <a:latin typeface="+mn-ea"/>
              <a:cs typeface="Arial" pitchFamily="34" charset="0"/>
            </a:endParaRPr>
          </a:p>
          <a:p>
            <a:pPr algn="ctr"/>
            <a:r>
              <a:rPr lang="ja-JP" altLang="en-US" sz="1200" b="1" dirty="0" smtClean="0">
                <a:solidFill>
                  <a:schemeClr val="tx1"/>
                </a:solidFill>
                <a:latin typeface="+mn-ea"/>
                <a:cs typeface="Arial" pitchFamily="34" charset="0"/>
              </a:rPr>
              <a:t>カンボジア</a:t>
            </a:r>
            <a:endParaRPr lang="ja-JP" altLang="en-US" sz="1200" b="1" dirty="0">
              <a:solidFill>
                <a:schemeClr val="tx1"/>
              </a:solidFill>
              <a:latin typeface="+mn-ea"/>
              <a:cs typeface="Arial" pitchFamily="34" charset="0"/>
            </a:endParaRPr>
          </a:p>
        </p:txBody>
      </p:sp>
      <p:cxnSp>
        <p:nvCxnSpPr>
          <p:cNvPr id="80" name="直線コネクタ 79"/>
          <p:cNvCxnSpPr/>
          <p:nvPr/>
        </p:nvCxnSpPr>
        <p:spPr>
          <a:xfrm>
            <a:off x="7988920" y="4500571"/>
            <a:ext cx="0" cy="3571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>
            <a:off x="7942711" y="4786323"/>
            <a:ext cx="0" cy="3571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/>
          <p:cNvSpPr/>
          <p:nvPr/>
        </p:nvSpPr>
        <p:spPr>
          <a:xfrm>
            <a:off x="7366144" y="4775691"/>
            <a:ext cx="1267168" cy="122507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 altLang="ja-JP" sz="1600" dirty="0" smtClean="0">
              <a:latin typeface="HGP創英角ｺﾞｼｯｸUB" pitchFamily="50" charset="-128"/>
              <a:ea typeface="HGP創英角ｺﾞｼｯｸUB" pitchFamily="50" charset="-128"/>
              <a:cs typeface="Arial" pitchFamily="34" charset="0"/>
            </a:endParaRPr>
          </a:p>
          <a:p>
            <a:pPr algn="ctr"/>
            <a:endParaRPr lang="en-US" altLang="ja-JP" sz="1100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7366143" y="4939831"/>
            <a:ext cx="12671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600" dirty="0" smtClean="0">
                <a:latin typeface="HGP創英角ｺﾞｼｯｸUB" pitchFamily="50" charset="-128"/>
                <a:ea typeface="HGP創英角ｺﾞｼｯｸUB" pitchFamily="50" charset="-128"/>
                <a:cs typeface="Arial" pitchFamily="34" charset="0"/>
              </a:rPr>
              <a:t>PROMO TEC</a:t>
            </a:r>
          </a:p>
          <a:p>
            <a:pPr algn="ctr"/>
            <a:r>
              <a:rPr lang="en-US" altLang="ja-JP" sz="1600" dirty="0" smtClean="0">
                <a:latin typeface="HGP創英角ｺﾞｼｯｸUB" pitchFamily="50" charset="-128"/>
                <a:ea typeface="HGP創英角ｺﾞｼｯｸUB" pitchFamily="50" charset="-128"/>
                <a:cs typeface="Arial" pitchFamily="34" charset="0"/>
              </a:rPr>
              <a:t>THAILAND</a:t>
            </a:r>
          </a:p>
        </p:txBody>
      </p:sp>
      <p:sp>
        <p:nvSpPr>
          <p:cNvPr id="56" name="正方形/長方形 55"/>
          <p:cNvSpPr/>
          <p:nvPr/>
        </p:nvSpPr>
        <p:spPr>
          <a:xfrm>
            <a:off x="5939587" y="6000768"/>
            <a:ext cx="1309662" cy="59658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r>
              <a:rPr lang="ja-JP" altLang="en-US" sz="1200" b="1" dirty="0" smtClean="0">
                <a:solidFill>
                  <a:schemeClr val="tx1"/>
                </a:solidFill>
                <a:latin typeface="+mn-ea"/>
                <a:cs typeface="Arial" pitchFamily="34" charset="0"/>
              </a:rPr>
              <a:t>マレーシア</a:t>
            </a:r>
            <a:endParaRPr lang="ja-JP" altLang="en-US" sz="1200" b="1" dirty="0">
              <a:solidFill>
                <a:schemeClr val="tx1"/>
              </a:solidFill>
              <a:latin typeface="+mn-ea"/>
              <a:cs typeface="Arial" pitchFamily="34" charset="0"/>
            </a:endParaRPr>
          </a:p>
        </p:txBody>
      </p:sp>
      <p:cxnSp>
        <p:nvCxnSpPr>
          <p:cNvPr id="81" name="直線コネクタ 80"/>
          <p:cNvCxnSpPr/>
          <p:nvPr/>
        </p:nvCxnSpPr>
        <p:spPr>
          <a:xfrm>
            <a:off x="6568859" y="4500571"/>
            <a:ext cx="0" cy="5000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コネクタ 3"/>
          <p:cNvCxnSpPr/>
          <p:nvPr/>
        </p:nvCxnSpPr>
        <p:spPr>
          <a:xfrm>
            <a:off x="6653967" y="4786324"/>
            <a:ext cx="0" cy="3571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正方形/長方形 56"/>
          <p:cNvSpPr/>
          <p:nvPr/>
        </p:nvSpPr>
        <p:spPr>
          <a:xfrm>
            <a:off x="5939587" y="4775692"/>
            <a:ext cx="1309661" cy="122507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 altLang="ja-JP" sz="1600" dirty="0" smtClean="0">
              <a:latin typeface="HGP創英角ｺﾞｼｯｸUB" pitchFamily="50" charset="-128"/>
              <a:ea typeface="HGP創英角ｺﾞｼｯｸUB" pitchFamily="50" charset="-128"/>
              <a:cs typeface="Arial" pitchFamily="34" charset="0"/>
            </a:endParaRPr>
          </a:p>
          <a:p>
            <a:pPr algn="ctr"/>
            <a:endParaRPr lang="en-US" altLang="ja-JP" sz="1100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5868149" y="4939832"/>
            <a:ext cx="14207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600" dirty="0" smtClean="0">
                <a:latin typeface="HGP創英角ｺﾞｼｯｸUB" pitchFamily="50" charset="-128"/>
                <a:ea typeface="HGP創英角ｺﾞｼｯｸUB" pitchFamily="50" charset="-128"/>
                <a:cs typeface="Arial" pitchFamily="34" charset="0"/>
              </a:rPr>
              <a:t>PROMO TEC SYNERGY</a:t>
            </a: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6035115" y="5572141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900" dirty="0" smtClean="0"/>
              <a:t>出向者</a:t>
            </a:r>
            <a:r>
              <a:rPr lang="en-US" altLang="ja-JP" sz="900" dirty="0" smtClean="0"/>
              <a:t>1</a:t>
            </a:r>
            <a:r>
              <a:rPr kumimoji="1" lang="ja-JP" altLang="en-US" sz="900" dirty="0" smtClean="0"/>
              <a:t>名</a:t>
            </a:r>
            <a:endParaRPr lang="en-US" altLang="ja-JP" sz="900" dirty="0" smtClean="0"/>
          </a:p>
          <a:p>
            <a:pPr algn="ctr"/>
            <a:r>
              <a:rPr lang="ja-JP" altLang="en-US" sz="900" dirty="0" smtClean="0"/>
              <a:t>ローカルスタッフ</a:t>
            </a:r>
            <a:r>
              <a:rPr lang="en-US" altLang="ja-JP" sz="900" dirty="0"/>
              <a:t>10</a:t>
            </a:r>
            <a:r>
              <a:rPr lang="ja-JP" altLang="en-US" sz="900" dirty="0" smtClean="0"/>
              <a:t>名</a:t>
            </a:r>
            <a:endParaRPr kumimoji="1" lang="ja-JP" altLang="en-US" sz="900" dirty="0"/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7366143" y="5559999"/>
            <a:ext cx="1347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 smtClean="0"/>
              <a:t>出向者</a:t>
            </a:r>
            <a:r>
              <a:rPr lang="en-US" altLang="ja-JP" sz="900" dirty="0"/>
              <a:t>1</a:t>
            </a:r>
            <a:r>
              <a:rPr kumimoji="1" lang="ja-JP" altLang="en-US" sz="900" dirty="0" smtClean="0"/>
              <a:t>名</a:t>
            </a:r>
            <a:r>
              <a:rPr kumimoji="1" lang="en-US" altLang="ja-JP" sz="900" dirty="0" smtClean="0"/>
              <a:t>(IHQ</a:t>
            </a:r>
            <a:r>
              <a:rPr kumimoji="1" lang="ja-JP" altLang="en-US" sz="900" dirty="0" smtClean="0"/>
              <a:t>兼務</a:t>
            </a:r>
            <a:r>
              <a:rPr kumimoji="1" lang="en-US" altLang="ja-JP" sz="900" dirty="0" smtClean="0"/>
              <a:t>)</a:t>
            </a:r>
            <a:endParaRPr lang="en-US" altLang="ja-JP" sz="900" dirty="0" smtClean="0"/>
          </a:p>
          <a:p>
            <a:pPr algn="ctr"/>
            <a:r>
              <a:rPr lang="ja-JP" altLang="en-US" sz="900" dirty="0" smtClean="0"/>
              <a:t>ローカルスタッフ</a:t>
            </a:r>
            <a:r>
              <a:rPr lang="en-US" altLang="ja-JP" sz="900" dirty="0" smtClean="0"/>
              <a:t>33</a:t>
            </a:r>
            <a:r>
              <a:rPr lang="ja-JP" altLang="en-US" sz="900" dirty="0" smtClean="0"/>
              <a:t>名</a:t>
            </a:r>
            <a:endParaRPr kumimoji="1" lang="ja-JP" altLang="en-US" sz="900" dirty="0"/>
          </a:p>
        </p:txBody>
      </p:sp>
      <p:sp>
        <p:nvSpPr>
          <p:cNvPr id="87" name="円/楕円 86"/>
          <p:cNvSpPr/>
          <p:nvPr/>
        </p:nvSpPr>
        <p:spPr>
          <a:xfrm>
            <a:off x="4810124" y="3553746"/>
            <a:ext cx="151851" cy="1610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 dirty="0">
              <a:solidFill>
                <a:prstClr val="white"/>
              </a:solidFill>
              <a:latin typeface="Calibri" panose="020F0502020204030204" pitchFamily="34" charset="0"/>
              <a:ea typeface="HGP創英角ｺﾞｼｯｸUB" pitchFamily="50" charset="-128"/>
            </a:endParaRPr>
          </a:p>
        </p:txBody>
      </p:sp>
      <p:sp>
        <p:nvSpPr>
          <p:cNvPr id="88" name="円/楕円 87"/>
          <p:cNvSpPr/>
          <p:nvPr/>
        </p:nvSpPr>
        <p:spPr>
          <a:xfrm>
            <a:off x="5164097" y="3196556"/>
            <a:ext cx="151851" cy="1610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 dirty="0">
              <a:solidFill>
                <a:prstClr val="white"/>
              </a:solidFill>
              <a:latin typeface="Calibri" panose="020F0502020204030204" pitchFamily="34" charset="0"/>
              <a:ea typeface="HGP創英角ｺﾞｼｯｸUB" pitchFamily="50" charset="-128"/>
            </a:endParaRPr>
          </a:p>
        </p:txBody>
      </p:sp>
      <p:sp>
        <p:nvSpPr>
          <p:cNvPr id="89" name="円/楕円 88"/>
          <p:cNvSpPr/>
          <p:nvPr/>
        </p:nvSpPr>
        <p:spPr>
          <a:xfrm>
            <a:off x="4801149" y="2910804"/>
            <a:ext cx="151851" cy="1610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 dirty="0">
              <a:solidFill>
                <a:prstClr val="white"/>
              </a:solidFill>
              <a:latin typeface="Calibri" panose="020F0502020204030204" pitchFamily="34" charset="0"/>
              <a:ea typeface="HGP創英角ｺﾞｼｯｸUB" pitchFamily="50" charset="-128"/>
            </a:endParaRPr>
          </a:p>
        </p:txBody>
      </p:sp>
      <p:sp>
        <p:nvSpPr>
          <p:cNvPr id="83" name="正方形/長方形 82"/>
          <p:cNvSpPr/>
          <p:nvPr/>
        </p:nvSpPr>
        <p:spPr>
          <a:xfrm>
            <a:off x="380968" y="642918"/>
            <a:ext cx="2235844" cy="164307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  <a:latin typeface="+mn-ea"/>
                <a:cs typeface="Arial" pitchFamily="34" charset="0"/>
              </a:rPr>
              <a:t>電通テック（北京）</a:t>
            </a:r>
            <a:endParaRPr lang="en-US" altLang="ja-JP" b="1" dirty="0" smtClean="0">
              <a:solidFill>
                <a:schemeClr val="tx1"/>
              </a:solidFill>
              <a:latin typeface="+mn-ea"/>
              <a:cs typeface="Arial" pitchFamily="34" charset="0"/>
            </a:endParaRPr>
          </a:p>
          <a:p>
            <a:pPr algn="ctr"/>
            <a:endParaRPr lang="en-US" altLang="ja-JP" sz="1000" b="1" dirty="0" smtClean="0">
              <a:solidFill>
                <a:schemeClr val="tx1"/>
              </a:solidFill>
              <a:latin typeface="+mn-ea"/>
              <a:cs typeface="Arial" pitchFamily="34" charset="0"/>
            </a:endParaRPr>
          </a:p>
          <a:p>
            <a:pPr algn="ctr"/>
            <a:r>
              <a:rPr lang="ja-JP" altLang="en-US" sz="1200" dirty="0" smtClean="0">
                <a:solidFill>
                  <a:schemeClr val="tx1"/>
                </a:solidFill>
                <a:latin typeface="+mn-ea"/>
                <a:cs typeface="Arial" pitchFamily="34" charset="0"/>
              </a:rPr>
              <a:t>北京：</a:t>
            </a:r>
            <a:r>
              <a:rPr lang="en-US" altLang="ja-JP" sz="1200" dirty="0" smtClean="0">
                <a:solidFill>
                  <a:schemeClr val="tx1"/>
                </a:solidFill>
                <a:latin typeface="+mn-ea"/>
                <a:cs typeface="Arial" pitchFamily="34" charset="0"/>
              </a:rPr>
              <a:t>25</a:t>
            </a:r>
            <a:r>
              <a:rPr lang="ja-JP" altLang="en-US" sz="1200" dirty="0" smtClean="0">
                <a:solidFill>
                  <a:schemeClr val="tx1"/>
                </a:solidFill>
                <a:latin typeface="+mn-ea"/>
                <a:cs typeface="Arial" pitchFamily="34" charset="0"/>
              </a:rPr>
              <a:t>名</a:t>
            </a:r>
            <a:endParaRPr lang="en-US" altLang="ja-JP" sz="1200" dirty="0" smtClean="0">
              <a:solidFill>
                <a:schemeClr val="tx1"/>
              </a:solidFill>
              <a:latin typeface="+mn-ea"/>
              <a:cs typeface="Arial" pitchFamily="34" charset="0"/>
            </a:endParaRPr>
          </a:p>
          <a:p>
            <a:pPr algn="ctr"/>
            <a:r>
              <a:rPr lang="ja-JP" altLang="en-US" sz="1200" dirty="0" smtClean="0">
                <a:solidFill>
                  <a:schemeClr val="tx1"/>
                </a:solidFill>
                <a:latin typeface="+mn-ea"/>
                <a:cs typeface="Arial" pitchFamily="34" charset="0"/>
              </a:rPr>
              <a:t>上海：</a:t>
            </a:r>
            <a:r>
              <a:rPr lang="en-US" altLang="ja-JP" sz="1200" dirty="0" smtClean="0">
                <a:solidFill>
                  <a:schemeClr val="tx1"/>
                </a:solidFill>
                <a:latin typeface="+mn-ea"/>
                <a:cs typeface="Arial" pitchFamily="34" charset="0"/>
              </a:rPr>
              <a:t>36</a:t>
            </a:r>
            <a:r>
              <a:rPr lang="ja-JP" altLang="en-US" sz="1200" dirty="0" smtClean="0">
                <a:solidFill>
                  <a:schemeClr val="tx1"/>
                </a:solidFill>
                <a:latin typeface="+mn-ea"/>
                <a:cs typeface="Arial" pitchFamily="34" charset="0"/>
              </a:rPr>
              <a:t>名</a:t>
            </a:r>
            <a:endParaRPr lang="en-US" altLang="ja-JP" sz="1200" dirty="0" smtClean="0">
              <a:solidFill>
                <a:schemeClr val="tx1"/>
              </a:solidFill>
              <a:latin typeface="+mn-ea"/>
              <a:cs typeface="Arial" pitchFamily="34" charset="0"/>
            </a:endParaRPr>
          </a:p>
          <a:p>
            <a:pPr algn="ctr"/>
            <a:r>
              <a:rPr lang="ja-JP" altLang="en-US" sz="1200" dirty="0" smtClean="0">
                <a:solidFill>
                  <a:schemeClr val="tx1"/>
                </a:solidFill>
                <a:latin typeface="+mn-ea"/>
                <a:cs typeface="Arial" pitchFamily="34" charset="0"/>
              </a:rPr>
              <a:t>東莞：</a:t>
            </a:r>
            <a:r>
              <a:rPr lang="en-US" altLang="ja-JP" sz="1200" dirty="0">
                <a:solidFill>
                  <a:schemeClr val="tx1"/>
                </a:solidFill>
                <a:latin typeface="+mn-ea"/>
                <a:cs typeface="Arial" pitchFamily="34" charset="0"/>
              </a:rPr>
              <a:t>7</a:t>
            </a:r>
            <a:r>
              <a:rPr lang="ja-JP" altLang="en-US" sz="1200" dirty="0" smtClean="0">
                <a:solidFill>
                  <a:schemeClr val="tx1"/>
                </a:solidFill>
                <a:latin typeface="+mn-ea"/>
                <a:cs typeface="Arial" pitchFamily="34" charset="0"/>
              </a:rPr>
              <a:t>名</a:t>
            </a:r>
            <a:endParaRPr lang="en-US" altLang="ja-JP" sz="1200" dirty="0" smtClean="0">
              <a:solidFill>
                <a:schemeClr val="tx1"/>
              </a:solidFill>
              <a:latin typeface="+mn-ea"/>
              <a:cs typeface="Arial" pitchFamily="34" charset="0"/>
            </a:endParaRPr>
          </a:p>
          <a:p>
            <a:pPr algn="ctr"/>
            <a:endParaRPr lang="en-US" altLang="ja-JP" sz="1200" dirty="0" smtClean="0">
              <a:solidFill>
                <a:schemeClr val="tx1"/>
              </a:solidFill>
              <a:latin typeface="+mn-ea"/>
              <a:cs typeface="Arial" pitchFamily="34" charset="0"/>
            </a:endParaRPr>
          </a:p>
          <a:p>
            <a:pPr algn="ctr"/>
            <a:r>
              <a:rPr lang="ja-JP" altLang="en-US" sz="1200" dirty="0" smtClean="0">
                <a:solidFill>
                  <a:schemeClr val="tx1"/>
                </a:solidFill>
                <a:latin typeface="+mn-ea"/>
                <a:cs typeface="Arial" pitchFamily="34" charset="0"/>
              </a:rPr>
              <a:t>合計：</a:t>
            </a:r>
            <a:r>
              <a:rPr lang="en-US" altLang="ja-JP" sz="1200" dirty="0" smtClean="0">
                <a:solidFill>
                  <a:schemeClr val="tx1"/>
                </a:solidFill>
                <a:latin typeface="+mn-ea"/>
                <a:cs typeface="Arial" pitchFamily="34" charset="0"/>
              </a:rPr>
              <a:t>68</a:t>
            </a:r>
            <a:r>
              <a:rPr lang="ja-JP" altLang="en-US" sz="1200" dirty="0" smtClean="0">
                <a:solidFill>
                  <a:schemeClr val="tx1"/>
                </a:solidFill>
                <a:latin typeface="+mn-ea"/>
                <a:cs typeface="Arial" pitchFamily="34" charset="0"/>
              </a:rPr>
              <a:t>名</a:t>
            </a:r>
            <a:endParaRPr lang="en-US" altLang="ja-JP" sz="1200" dirty="0" smtClean="0">
              <a:solidFill>
                <a:schemeClr val="tx1"/>
              </a:solidFill>
              <a:latin typeface="+mn-ea"/>
              <a:cs typeface="Arial" pitchFamily="34" charset="0"/>
            </a:endParaRPr>
          </a:p>
          <a:p>
            <a:pPr algn="ctr"/>
            <a:r>
              <a:rPr lang="ja-JP" altLang="en-US" sz="1200" dirty="0" smtClean="0">
                <a:solidFill>
                  <a:schemeClr val="tx1"/>
                </a:solidFill>
                <a:latin typeface="+mn-ea"/>
                <a:cs typeface="Arial" pitchFamily="34" charset="0"/>
              </a:rPr>
              <a:t>（</a:t>
            </a:r>
            <a:r>
              <a:rPr lang="en-US" altLang="ja-JP" sz="1200" dirty="0" smtClean="0">
                <a:solidFill>
                  <a:schemeClr val="tx1"/>
                </a:solidFill>
                <a:latin typeface="+mn-ea"/>
                <a:cs typeface="Arial" pitchFamily="34" charset="0"/>
              </a:rPr>
              <a:t>※</a:t>
            </a:r>
            <a:r>
              <a:rPr lang="ja-JP" altLang="en-US" sz="1200" dirty="0" smtClean="0">
                <a:solidFill>
                  <a:schemeClr val="tx1"/>
                </a:solidFill>
                <a:latin typeface="+mn-ea"/>
                <a:cs typeface="Arial" pitchFamily="34" charset="0"/>
              </a:rPr>
              <a:t>被出向</a:t>
            </a:r>
            <a:r>
              <a:rPr lang="en-US" altLang="ja-JP" sz="1200" dirty="0" smtClean="0">
                <a:solidFill>
                  <a:schemeClr val="tx1"/>
                </a:solidFill>
                <a:latin typeface="+mn-ea"/>
                <a:cs typeface="Arial" pitchFamily="34" charset="0"/>
              </a:rPr>
              <a:t>6</a:t>
            </a:r>
            <a:r>
              <a:rPr lang="ja-JP" altLang="en-US" sz="1200" dirty="0" smtClean="0">
                <a:solidFill>
                  <a:schemeClr val="tx1"/>
                </a:solidFill>
                <a:latin typeface="+mn-ea"/>
                <a:cs typeface="Arial" pitchFamily="34" charset="0"/>
              </a:rPr>
              <a:t>名を含む）</a:t>
            </a:r>
            <a:endParaRPr lang="en-US" altLang="ja-JP" sz="1200" dirty="0" smtClean="0">
              <a:solidFill>
                <a:srgbClr val="00B050"/>
              </a:solidFill>
              <a:latin typeface="+mn-ea"/>
              <a:cs typeface="Arial" pitchFamily="34" charset="0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128464" y="4778267"/>
            <a:ext cx="1584176" cy="1222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 altLang="ja-JP" sz="1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  <a:cs typeface="Arial" pitchFamily="34" charset="0"/>
            </a:endParaRPr>
          </a:p>
          <a:p>
            <a:pPr algn="ctr"/>
            <a:endParaRPr lang="en-US" altLang="ja-JP" sz="1600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  <a:cs typeface="Arial" pitchFamily="34" charset="0"/>
            </a:endParaRPr>
          </a:p>
          <a:p>
            <a:pPr algn="ctr"/>
            <a:endParaRPr lang="en-US" altLang="ja-JP" sz="1600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82" name="正方形/長方形 81"/>
          <p:cNvSpPr/>
          <p:nvPr/>
        </p:nvSpPr>
        <p:spPr>
          <a:xfrm>
            <a:off x="128464" y="6000769"/>
            <a:ext cx="1584176" cy="59658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r>
              <a:rPr lang="ja-JP" altLang="en-US" sz="1200" b="1" dirty="0" smtClean="0">
                <a:solidFill>
                  <a:schemeClr val="tx1"/>
                </a:solidFill>
                <a:latin typeface="+mn-ea"/>
                <a:cs typeface="Arial" pitchFamily="34" charset="0"/>
              </a:rPr>
              <a:t>シンガポール</a:t>
            </a:r>
            <a:endParaRPr lang="en-US" altLang="ja-JP" sz="1200" b="1" dirty="0">
              <a:solidFill>
                <a:schemeClr val="tx1"/>
              </a:solidFill>
              <a:latin typeface="+mn-ea"/>
              <a:cs typeface="Arial" pitchFamily="34" charset="0"/>
            </a:endParaRPr>
          </a:p>
          <a:p>
            <a:pPr algn="ctr"/>
            <a:r>
              <a:rPr lang="ja-JP" altLang="en-US" sz="1200" b="1" dirty="0" smtClean="0">
                <a:solidFill>
                  <a:schemeClr val="tx1"/>
                </a:solidFill>
                <a:latin typeface="+mn-ea"/>
                <a:cs typeface="Arial" pitchFamily="34" charset="0"/>
              </a:rPr>
              <a:t>フィリピン</a:t>
            </a:r>
            <a:endParaRPr lang="ja-JP" altLang="en-US" sz="1200" b="1" dirty="0">
              <a:solidFill>
                <a:schemeClr val="tx1"/>
              </a:solidFill>
              <a:latin typeface="+mn-ea"/>
              <a:cs typeface="Arial" pitchFamily="34" charset="0"/>
            </a:endParaRPr>
          </a:p>
        </p:txBody>
      </p:sp>
      <p:sp>
        <p:nvSpPr>
          <p:cNvPr id="84" name="正方形/長方形 83"/>
          <p:cNvSpPr/>
          <p:nvPr/>
        </p:nvSpPr>
        <p:spPr>
          <a:xfrm>
            <a:off x="128464" y="4891226"/>
            <a:ext cx="15636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5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Arial" pitchFamily="34" charset="0"/>
              </a:rPr>
              <a:t>PROMO TEC SINGAPORE</a:t>
            </a: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128464" y="5615662"/>
            <a:ext cx="15841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dirty="0" smtClean="0"/>
              <a:t>ローカルスタッフ</a:t>
            </a:r>
            <a:r>
              <a:rPr lang="en-US" altLang="ja-JP" sz="1100" dirty="0"/>
              <a:t>1</a:t>
            </a:r>
            <a:r>
              <a:rPr lang="ja-JP" altLang="en-US" sz="1100" dirty="0" smtClean="0"/>
              <a:t>名</a:t>
            </a:r>
            <a:endParaRPr kumimoji="1" lang="ja-JP" altLang="en-US" sz="1100" dirty="0"/>
          </a:p>
        </p:txBody>
      </p:sp>
      <p:cxnSp>
        <p:nvCxnSpPr>
          <p:cNvPr id="92" name="直線コネクタ 91"/>
          <p:cNvCxnSpPr/>
          <p:nvPr/>
        </p:nvCxnSpPr>
        <p:spPr>
          <a:xfrm>
            <a:off x="920552" y="4494641"/>
            <a:ext cx="0" cy="2857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05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グラフ 38"/>
          <p:cNvGraphicFramePr/>
          <p:nvPr>
            <p:extLst>
              <p:ext uri="{D42A27DB-BD31-4B8C-83A1-F6EECF244321}">
                <p14:modId xmlns:p14="http://schemas.microsoft.com/office/powerpoint/2010/main" val="943449571"/>
              </p:ext>
            </p:extLst>
          </p:nvPr>
        </p:nvGraphicFramePr>
        <p:xfrm>
          <a:off x="-219575" y="1628800"/>
          <a:ext cx="10141127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" name="テキスト ボックス 39"/>
          <p:cNvSpPr txBox="1"/>
          <p:nvPr/>
        </p:nvSpPr>
        <p:spPr>
          <a:xfrm>
            <a:off x="7815318" y="3429000"/>
            <a:ext cx="644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Sales</a:t>
            </a:r>
            <a:endParaRPr kumimoji="1" lang="ja-JP" altLang="en-US" sz="16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7382646" y="4653136"/>
            <a:ext cx="12634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Gross Profit</a:t>
            </a:r>
            <a:endParaRPr kumimoji="1" lang="ja-JP" altLang="en-US" sz="16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2" name="円形吹き出し 41"/>
          <p:cNvSpPr/>
          <p:nvPr/>
        </p:nvSpPr>
        <p:spPr>
          <a:xfrm>
            <a:off x="2348710" y="2132856"/>
            <a:ext cx="1696689" cy="720080"/>
          </a:xfrm>
          <a:prstGeom prst="wedgeEllipseCallout">
            <a:avLst>
              <a:gd name="adj1" fmla="val -16787"/>
              <a:gd name="adj2" fmla="val 361734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2012</a:t>
            </a:r>
            <a:r>
              <a:rPr lang="en-US" altLang="ja-JP" dirty="0"/>
              <a:t>.</a:t>
            </a:r>
            <a:r>
              <a:rPr lang="en-US" altLang="ja-JP" dirty="0" smtClean="0"/>
              <a:t>3</a:t>
            </a:r>
            <a:endParaRPr lang="en-US" altLang="ja-JP" dirty="0"/>
          </a:p>
          <a:p>
            <a:pPr algn="ctr"/>
            <a:r>
              <a:rPr lang="en-US" altLang="ja-JP" dirty="0" smtClean="0"/>
              <a:t>India</a:t>
            </a:r>
            <a:endParaRPr kumimoji="1" lang="ja-JP" altLang="en-US" dirty="0"/>
          </a:p>
        </p:txBody>
      </p:sp>
      <p:sp>
        <p:nvSpPr>
          <p:cNvPr id="44" name="円形吹き出し 43"/>
          <p:cNvSpPr/>
          <p:nvPr/>
        </p:nvSpPr>
        <p:spPr>
          <a:xfrm>
            <a:off x="4919246" y="1605433"/>
            <a:ext cx="1696689" cy="720080"/>
          </a:xfrm>
          <a:prstGeom prst="wedgeEllipseCallout">
            <a:avLst>
              <a:gd name="adj1" fmla="val -71703"/>
              <a:gd name="adj2" fmla="val 429628"/>
            </a:avLst>
          </a:prstGeom>
          <a:solidFill>
            <a:srgbClr val="F660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2013.7</a:t>
            </a:r>
          </a:p>
          <a:p>
            <a:pPr algn="ctr"/>
            <a:r>
              <a:rPr lang="en-US" altLang="ja-JP" dirty="0" smtClean="0"/>
              <a:t>Malaysia</a:t>
            </a:r>
            <a:endParaRPr kumimoji="1" lang="ja-JP" altLang="en-US" dirty="0"/>
          </a:p>
        </p:txBody>
      </p:sp>
      <p:sp>
        <p:nvSpPr>
          <p:cNvPr id="45" name="円形吹き出し 44"/>
          <p:cNvSpPr/>
          <p:nvPr/>
        </p:nvSpPr>
        <p:spPr>
          <a:xfrm>
            <a:off x="920552" y="2780928"/>
            <a:ext cx="2016223" cy="720080"/>
          </a:xfrm>
          <a:prstGeom prst="wedgeEllipseCallout">
            <a:avLst>
              <a:gd name="adj1" fmla="val 14429"/>
              <a:gd name="adj2" fmla="val 274981"/>
            </a:avLst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2011.10</a:t>
            </a:r>
            <a:endParaRPr lang="en-US" altLang="ja-JP" dirty="0"/>
          </a:p>
          <a:p>
            <a:pPr algn="ctr"/>
            <a:r>
              <a:rPr lang="en-US" altLang="ja-JP" dirty="0" smtClean="0"/>
              <a:t>Singapore</a:t>
            </a:r>
            <a:endParaRPr kumimoji="1" lang="ja-JP" altLang="en-US" dirty="0"/>
          </a:p>
        </p:txBody>
      </p:sp>
      <p:sp>
        <p:nvSpPr>
          <p:cNvPr id="46" name="円形吹き出し 45"/>
          <p:cNvSpPr/>
          <p:nvPr/>
        </p:nvSpPr>
        <p:spPr>
          <a:xfrm>
            <a:off x="5943111" y="2102773"/>
            <a:ext cx="1696689" cy="720080"/>
          </a:xfrm>
          <a:prstGeom prst="wedgeEllipseCallout">
            <a:avLst>
              <a:gd name="adj1" fmla="val -129509"/>
              <a:gd name="adj2" fmla="val 361734"/>
            </a:avLst>
          </a:prstGeom>
          <a:solidFill>
            <a:srgbClr val="E2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2013.7</a:t>
            </a:r>
            <a:endParaRPr lang="en-US" altLang="ja-JP" dirty="0"/>
          </a:p>
          <a:p>
            <a:pPr algn="ctr"/>
            <a:r>
              <a:rPr lang="en-US" altLang="ja-JP" dirty="0" smtClean="0"/>
              <a:t>Thailand</a:t>
            </a:r>
            <a:endParaRPr kumimoji="1" lang="ja-JP" altLang="en-US" dirty="0"/>
          </a:p>
        </p:txBody>
      </p:sp>
      <p:sp>
        <p:nvSpPr>
          <p:cNvPr id="47" name="円形吹き出し 46"/>
          <p:cNvSpPr/>
          <p:nvPr/>
        </p:nvSpPr>
        <p:spPr>
          <a:xfrm>
            <a:off x="4120407" y="2420888"/>
            <a:ext cx="1696689" cy="720080"/>
          </a:xfrm>
          <a:prstGeom prst="wedgeEllipseCallout">
            <a:avLst>
              <a:gd name="adj1" fmla="val -45690"/>
              <a:gd name="adj2" fmla="val 318986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2013.4</a:t>
            </a:r>
          </a:p>
          <a:p>
            <a:pPr algn="ctr"/>
            <a:r>
              <a:rPr lang="en-US" altLang="ja-JP" dirty="0" smtClean="0"/>
              <a:t>Vietnam</a:t>
            </a:r>
            <a:endParaRPr kumimoji="1" lang="ja-JP" altLang="en-US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0" y="5661248"/>
            <a:ext cx="9905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  <a:r>
              <a:rPr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年にシンガポールに拠点を構えた後、</a:t>
            </a:r>
            <a:endParaRPr lang="en-US" altLang="ja-JP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インド、インドネシア、ベトナム、マレーシア、タイと事業を拡げ、</a:t>
            </a:r>
            <a:endParaRPr lang="en-US" altLang="ja-JP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年には全拠点で営業を開始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0" y="908720"/>
            <a:ext cx="990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Arial Black" panose="020B0A04020102020204" pitchFamily="34" charset="0"/>
                <a:cs typeface="Arial" panose="020B0604020202020204" pitchFamily="34" charset="0"/>
              </a:rPr>
              <a:t>日系クライアントのアジア市場進出に伴い、当該地域での展開を拡大</a:t>
            </a:r>
            <a:endParaRPr lang="en-US" altLang="ja-JP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184800" y="0"/>
            <a:ext cx="6856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chemeClr val="bg1"/>
                </a:solidFill>
              </a:rPr>
              <a:t>プロモテックの歴史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52" name="スライド番号プレースホルダ 2"/>
          <p:cNvSpPr txBox="1">
            <a:spLocks/>
          </p:cNvSpPr>
          <p:nvPr/>
        </p:nvSpPr>
        <p:spPr>
          <a:xfrm>
            <a:off x="8855964" y="2272"/>
            <a:ext cx="825500" cy="365760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4C3E92-36B1-4C78-A09F-79BFB1A92E70}" type="slidenum">
              <a: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円形吹き出し 42"/>
          <p:cNvSpPr/>
          <p:nvPr/>
        </p:nvSpPr>
        <p:spPr>
          <a:xfrm>
            <a:off x="2643969" y="3429000"/>
            <a:ext cx="1948991" cy="720080"/>
          </a:xfrm>
          <a:prstGeom prst="wedgeEllipseCallout">
            <a:avLst>
              <a:gd name="adj1" fmla="val -34706"/>
              <a:gd name="adj2" fmla="val 179427"/>
            </a:avLst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2012.3</a:t>
            </a:r>
          </a:p>
          <a:p>
            <a:pPr algn="ctr"/>
            <a:r>
              <a:rPr lang="en-US" altLang="ja-JP" dirty="0" smtClean="0"/>
              <a:t>Indonesia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3977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742105" y="2009402"/>
            <a:ext cx="1880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5%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742103" y="2553264"/>
            <a:ext cx="1632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5%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752693" y="3005379"/>
            <a:ext cx="1682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5%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801559" y="5301209"/>
            <a:ext cx="19759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5%</a:t>
            </a:r>
          </a:p>
          <a:p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800577" y="3539504"/>
            <a:ext cx="1682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5%</a:t>
            </a:r>
          </a:p>
          <a:p>
            <a:endParaRPr kumimoji="1" lang="ja-JP" altLang="en-US" sz="14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340198" y="4785774"/>
            <a:ext cx="1880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solidFill>
                  <a:srgbClr val="C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　　</a:t>
            </a:r>
            <a:r>
              <a:rPr kumimoji="1" lang="en-US" altLang="ja-JP" sz="1400" dirty="0" smtClean="0">
                <a:solidFill>
                  <a:srgbClr val="C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51%</a:t>
            </a:r>
          </a:p>
          <a:p>
            <a:endParaRPr kumimoji="1" lang="ja-JP" altLang="en-US" sz="1400" dirty="0">
              <a:solidFill>
                <a:srgbClr val="C0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3120858" y="3896754"/>
            <a:ext cx="2243244" cy="13052"/>
          </a:xfrm>
          <a:prstGeom prst="straightConnector1">
            <a:avLst/>
          </a:prstGeom>
          <a:ln w="25400" cap="rnd">
            <a:solidFill>
              <a:schemeClr val="tx1">
                <a:lumMod val="50000"/>
                <a:lumOff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3116078" y="3886850"/>
            <a:ext cx="1805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343637" y="4268685"/>
            <a:ext cx="1671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48%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366255" y="4698840"/>
            <a:ext cx="1671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3%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221383" y="1952065"/>
            <a:ext cx="1748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95%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268584" y="4065568"/>
            <a:ext cx="1979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90%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234854" y="2497024"/>
            <a:ext cx="1902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95%</a:t>
            </a:r>
          </a:p>
          <a:p>
            <a:endParaRPr kumimoji="1" lang="ja-JP" altLang="en-US" sz="14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234365" y="3025445"/>
            <a:ext cx="15552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95%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243239" y="3520313"/>
            <a:ext cx="1610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95%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284737" y="4716351"/>
            <a:ext cx="1374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49%</a:t>
            </a:r>
          </a:p>
          <a:p>
            <a:endParaRPr kumimoji="1" lang="ja-JP" altLang="en-US" sz="14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3405195" y="4572879"/>
            <a:ext cx="1966654" cy="0"/>
          </a:xfrm>
          <a:prstGeom prst="straightConnector1">
            <a:avLst/>
          </a:prstGeom>
          <a:ln w="25400" cap="rnd">
            <a:solidFill>
              <a:schemeClr val="tx1">
                <a:lumMod val="50000"/>
                <a:lumOff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V="1">
            <a:off x="1296441" y="1955519"/>
            <a:ext cx="626588" cy="364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0" name="グループ化 19"/>
          <p:cNvGrpSpPr/>
          <p:nvPr/>
        </p:nvGrpSpPr>
        <p:grpSpPr>
          <a:xfrm>
            <a:off x="3872569" y="1942631"/>
            <a:ext cx="1534866" cy="3262406"/>
            <a:chOff x="4521262" y="2172015"/>
            <a:chExt cx="1662719" cy="3262406"/>
          </a:xfrm>
        </p:grpSpPr>
        <p:cxnSp>
          <p:nvCxnSpPr>
            <p:cNvPr id="21" name="直線矢印コネクタ 20"/>
            <p:cNvCxnSpPr/>
            <p:nvPr/>
          </p:nvCxnSpPr>
          <p:spPr>
            <a:xfrm>
              <a:off x="4521262" y="2183197"/>
              <a:ext cx="1642487" cy="1706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>
              <a:off x="4778743" y="2172015"/>
              <a:ext cx="0" cy="325185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none" w="lg" len="lg"/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3" name="直線矢印コネクタ 22"/>
            <p:cNvCxnSpPr/>
            <p:nvPr/>
          </p:nvCxnSpPr>
          <p:spPr>
            <a:xfrm>
              <a:off x="4770789" y="2724703"/>
              <a:ext cx="1374643" cy="1706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" name="直線矢印コネクタ 23"/>
            <p:cNvCxnSpPr/>
            <p:nvPr/>
          </p:nvCxnSpPr>
          <p:spPr>
            <a:xfrm>
              <a:off x="4778743" y="3221149"/>
              <a:ext cx="1374643" cy="1706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5" name="直線矢印コネクタ 24"/>
            <p:cNvCxnSpPr/>
            <p:nvPr/>
          </p:nvCxnSpPr>
          <p:spPr>
            <a:xfrm>
              <a:off x="4762396" y="3703504"/>
              <a:ext cx="1374643" cy="1706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" name="直線矢印コネクタ 25"/>
            <p:cNvCxnSpPr/>
            <p:nvPr/>
          </p:nvCxnSpPr>
          <p:spPr>
            <a:xfrm>
              <a:off x="4778743" y="4283302"/>
              <a:ext cx="1374643" cy="1706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7" name="直線矢印コネクタ 26"/>
            <p:cNvCxnSpPr/>
            <p:nvPr/>
          </p:nvCxnSpPr>
          <p:spPr>
            <a:xfrm>
              <a:off x="4764771" y="4951415"/>
              <a:ext cx="1398979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8" name="直線矢印コネクタ 27"/>
            <p:cNvCxnSpPr/>
            <p:nvPr/>
          </p:nvCxnSpPr>
          <p:spPr>
            <a:xfrm>
              <a:off x="4778742" y="5434421"/>
              <a:ext cx="1405239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29" name="直線コネクタ 28"/>
          <p:cNvCxnSpPr/>
          <p:nvPr/>
        </p:nvCxnSpPr>
        <p:spPr>
          <a:xfrm>
            <a:off x="4127914" y="1313866"/>
            <a:ext cx="14303" cy="552482"/>
          </a:xfrm>
          <a:prstGeom prst="line">
            <a:avLst/>
          </a:prstGeom>
          <a:ln w="28575">
            <a:solidFill>
              <a:srgbClr val="B24340"/>
            </a:solidFill>
            <a:tailEnd type="none" w="lg" len="lg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0" name="グループ化 29"/>
          <p:cNvGrpSpPr/>
          <p:nvPr/>
        </p:nvGrpSpPr>
        <p:grpSpPr>
          <a:xfrm>
            <a:off x="3844369" y="1318630"/>
            <a:ext cx="1544390" cy="554232"/>
            <a:chOff x="4491705" y="1593278"/>
            <a:chExt cx="1618706" cy="558269"/>
          </a:xfrm>
        </p:grpSpPr>
        <p:cxnSp>
          <p:nvCxnSpPr>
            <p:cNvPr id="31" name="直線矢印コネクタ 30"/>
            <p:cNvCxnSpPr/>
            <p:nvPr/>
          </p:nvCxnSpPr>
          <p:spPr>
            <a:xfrm>
              <a:off x="4782252" y="1593278"/>
              <a:ext cx="1328159" cy="0"/>
            </a:xfrm>
            <a:prstGeom prst="straightConnector1">
              <a:avLst/>
            </a:prstGeom>
            <a:ln w="25400">
              <a:solidFill>
                <a:srgbClr val="B24340"/>
              </a:solidFill>
              <a:tailEnd type="triangle" w="lg" len="lg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>
              <a:off x="4491705" y="2151547"/>
              <a:ext cx="327013" cy="0"/>
            </a:xfrm>
            <a:prstGeom prst="line">
              <a:avLst/>
            </a:prstGeom>
            <a:ln w="25400">
              <a:solidFill>
                <a:srgbClr val="B24340"/>
              </a:solidFill>
              <a:tailEnd type="none" w="lg" len="lg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/>
        </p:nvGrpSpPr>
        <p:grpSpPr>
          <a:xfrm>
            <a:off x="7502525" y="1390152"/>
            <a:ext cx="991309" cy="3719937"/>
            <a:chOff x="8119396" y="1619535"/>
            <a:chExt cx="1322859" cy="3719937"/>
          </a:xfrm>
        </p:grpSpPr>
        <p:cxnSp>
          <p:nvCxnSpPr>
            <p:cNvPr id="34" name="直線コネクタ 33"/>
            <p:cNvCxnSpPr/>
            <p:nvPr/>
          </p:nvCxnSpPr>
          <p:spPr>
            <a:xfrm>
              <a:off x="8119396" y="1619535"/>
              <a:ext cx="1322859" cy="0"/>
            </a:xfrm>
            <a:prstGeom prst="line">
              <a:avLst/>
            </a:prstGeom>
            <a:ln w="25400">
              <a:solidFill>
                <a:srgbClr val="B24340"/>
              </a:solidFill>
              <a:tailEnd type="none" w="lg" len="lg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>
              <a:off x="9442255" y="1619536"/>
              <a:ext cx="0" cy="3719936"/>
            </a:xfrm>
            <a:prstGeom prst="line">
              <a:avLst/>
            </a:prstGeom>
            <a:ln w="25400">
              <a:solidFill>
                <a:srgbClr val="B24340"/>
              </a:solidFill>
              <a:tailEnd type="none" w="lg" len="lg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36" name="直線矢印コネクタ 35"/>
          <p:cNvCxnSpPr/>
          <p:nvPr/>
        </p:nvCxnSpPr>
        <p:spPr>
          <a:xfrm flipH="1">
            <a:off x="7531212" y="5110088"/>
            <a:ext cx="967782" cy="0"/>
          </a:xfrm>
          <a:prstGeom prst="straightConnector1">
            <a:avLst/>
          </a:prstGeom>
          <a:ln w="25400">
            <a:solidFill>
              <a:srgbClr val="B24340"/>
            </a:solidFill>
            <a:tailEnd type="triangle" w="lg" len="lg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4203760" y="5235861"/>
            <a:ext cx="2047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95%</a:t>
            </a:r>
            <a:endParaRPr kumimoji="1" lang="en-US" altLang="ja-JP" sz="1400" dirty="0" smtClean="0">
              <a:solidFill>
                <a:srgbClr val="FF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205383" y="1344629"/>
            <a:ext cx="1194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C00000"/>
                </a:solidFill>
                <a:latin typeface="Arial Black" panose="020B0A040201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99.998</a:t>
            </a:r>
            <a:r>
              <a:rPr kumimoji="1" lang="en-US" altLang="ja-JP" sz="1400" dirty="0" smtClean="0">
                <a:solidFill>
                  <a:srgbClr val="C00000"/>
                </a:solidFill>
                <a:latin typeface="Arial Black" panose="020B0A040201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%</a:t>
            </a:r>
          </a:p>
        </p:txBody>
      </p:sp>
      <p:cxnSp>
        <p:nvCxnSpPr>
          <p:cNvPr id="39" name="カギ線コネクタ 38"/>
          <p:cNvCxnSpPr/>
          <p:nvPr/>
        </p:nvCxnSpPr>
        <p:spPr>
          <a:xfrm flipH="1">
            <a:off x="3150125" y="4363847"/>
            <a:ext cx="24639" cy="418064"/>
          </a:xfrm>
          <a:prstGeom prst="bentConnector3">
            <a:avLst>
              <a:gd name="adj1" fmla="val -915792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4624121" y="5249956"/>
            <a:ext cx="2047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solidFill>
                  <a:srgbClr val="C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→ </a:t>
            </a:r>
            <a:r>
              <a:rPr lang="en-US" altLang="ja-JP" sz="1400" dirty="0">
                <a:solidFill>
                  <a:srgbClr val="C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44</a:t>
            </a:r>
            <a:r>
              <a:rPr lang="ja-JP" altLang="en-US" sz="1400" dirty="0">
                <a:solidFill>
                  <a:srgbClr val="C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％</a:t>
            </a:r>
            <a:endParaRPr lang="en-US" altLang="ja-JP" sz="1400" dirty="0">
              <a:solidFill>
                <a:srgbClr val="C0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266885" y="2047487"/>
            <a:ext cx="1748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Arial Black" panose="020B0A040201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100</a:t>
            </a:r>
            <a:r>
              <a:rPr kumimoji="1" lang="en-US" altLang="ja-JP" sz="1400" dirty="0" smtClean="0">
                <a:latin typeface="Arial Black" panose="020B0A040201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%</a:t>
            </a:r>
          </a:p>
        </p:txBody>
      </p:sp>
      <p:sp>
        <p:nvSpPr>
          <p:cNvPr id="43" name="角丸四角形 42"/>
          <p:cNvSpPr/>
          <p:nvPr/>
        </p:nvSpPr>
        <p:spPr>
          <a:xfrm>
            <a:off x="5407434" y="1166144"/>
            <a:ext cx="2118617" cy="380143"/>
          </a:xfrm>
          <a:prstGeom prst="roundRect">
            <a:avLst/>
          </a:prstGeom>
          <a:solidFill>
            <a:srgbClr val="E2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>
                <a:solidFill>
                  <a:schemeClr val="bg1"/>
                </a:solidFill>
                <a:latin typeface="Arial Black" panose="020B0A040201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PT </a:t>
            </a:r>
            <a:r>
              <a:rPr lang="en-US" altLang="ja-JP" sz="1200" dirty="0" smtClean="0">
                <a:solidFill>
                  <a:schemeClr val="bg1"/>
                </a:solidFill>
                <a:latin typeface="Arial Black" panose="020B0A040201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IHQ </a:t>
            </a:r>
            <a:r>
              <a:rPr lang="en-US" altLang="ja-JP" sz="1050" dirty="0" smtClean="0">
                <a:solidFill>
                  <a:schemeClr val="bg1"/>
                </a:solidFill>
                <a:latin typeface="Arial Black" panose="020B0A040201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(Thai</a:t>
            </a:r>
            <a:r>
              <a:rPr lang="en-US" altLang="ja-JP" sz="1050" dirty="0">
                <a:solidFill>
                  <a:schemeClr val="bg1"/>
                </a:solidFill>
                <a:latin typeface="Arial Black" panose="020B0A040201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</a:p>
        </p:txBody>
      </p:sp>
      <p:sp>
        <p:nvSpPr>
          <p:cNvPr id="44" name="角丸四角形 43"/>
          <p:cNvSpPr/>
          <p:nvPr/>
        </p:nvSpPr>
        <p:spPr>
          <a:xfrm>
            <a:off x="5407434" y="1728056"/>
            <a:ext cx="2118617" cy="38014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>
                <a:solidFill>
                  <a:schemeClr val="bg1"/>
                </a:solidFill>
                <a:latin typeface="Arial Black" panose="020B0A040201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PT</a:t>
            </a:r>
            <a:r>
              <a:rPr lang="ja-JP" altLang="en-US" sz="1200" dirty="0">
                <a:solidFill>
                  <a:schemeClr val="bg1"/>
                </a:solidFill>
                <a:latin typeface="Arial Black" panose="020B0A040201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200" dirty="0">
                <a:solidFill>
                  <a:schemeClr val="bg1"/>
                </a:solidFill>
                <a:latin typeface="Arial Black" panose="020B0A040201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India</a:t>
            </a:r>
          </a:p>
        </p:txBody>
      </p:sp>
      <p:sp>
        <p:nvSpPr>
          <p:cNvPr id="45" name="角丸四角形 44"/>
          <p:cNvSpPr/>
          <p:nvPr/>
        </p:nvSpPr>
        <p:spPr>
          <a:xfrm>
            <a:off x="5407434" y="2279840"/>
            <a:ext cx="2118617" cy="38014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>
                <a:solidFill>
                  <a:schemeClr val="bg1"/>
                </a:solidFill>
                <a:latin typeface="Arial Black" panose="020B0A040201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PT Indonesia</a:t>
            </a:r>
            <a:endParaRPr lang="ja-JP" altLang="en-US" sz="1200" dirty="0">
              <a:solidFill>
                <a:schemeClr val="bg1"/>
              </a:solidFill>
              <a:latin typeface="Arial Black" panose="020B0A0402010202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" name="角丸四角形 45"/>
          <p:cNvSpPr/>
          <p:nvPr/>
        </p:nvSpPr>
        <p:spPr>
          <a:xfrm>
            <a:off x="5407434" y="2783801"/>
            <a:ext cx="2118617" cy="38014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>
                <a:solidFill>
                  <a:schemeClr val="bg1"/>
                </a:solidFill>
                <a:latin typeface="Arial Black" panose="020B0A040201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TEC Action Indonesia</a:t>
            </a:r>
          </a:p>
        </p:txBody>
      </p:sp>
      <p:sp>
        <p:nvSpPr>
          <p:cNvPr id="47" name="角丸四角形 46"/>
          <p:cNvSpPr/>
          <p:nvPr/>
        </p:nvSpPr>
        <p:spPr>
          <a:xfrm>
            <a:off x="5407434" y="3302444"/>
            <a:ext cx="2118617" cy="38014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>
                <a:solidFill>
                  <a:schemeClr val="bg1"/>
                </a:solidFill>
                <a:latin typeface="Arial Black" panose="020B0A040201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TEC Design Indonesia</a:t>
            </a:r>
            <a:endParaRPr lang="ja-JP" altLang="en-US" sz="1100" dirty="0">
              <a:solidFill>
                <a:schemeClr val="bg1"/>
              </a:solidFill>
              <a:latin typeface="Arial Black" panose="020B0A0402010202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8" name="角丸四角形 47"/>
          <p:cNvSpPr/>
          <p:nvPr/>
        </p:nvSpPr>
        <p:spPr>
          <a:xfrm>
            <a:off x="5407434" y="3863847"/>
            <a:ext cx="2118617" cy="38014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>
                <a:solidFill>
                  <a:schemeClr val="bg1"/>
                </a:solidFill>
                <a:latin typeface="Arial Black" panose="020B0A040201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PT Vietnam</a:t>
            </a:r>
            <a:endParaRPr lang="ja-JP" altLang="en-US" sz="1200" dirty="0">
              <a:solidFill>
                <a:schemeClr val="bg1"/>
              </a:solidFill>
              <a:latin typeface="Arial Black" panose="020B0A0402010202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9" name="角丸四角形 48"/>
          <p:cNvSpPr/>
          <p:nvPr/>
        </p:nvSpPr>
        <p:spPr>
          <a:xfrm>
            <a:off x="5407434" y="4449502"/>
            <a:ext cx="2118617" cy="380143"/>
          </a:xfrm>
          <a:prstGeom prst="roundRect">
            <a:avLst/>
          </a:prstGeom>
          <a:solidFill>
            <a:srgbClr val="E2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>
                <a:solidFill>
                  <a:schemeClr val="bg1"/>
                </a:solidFill>
                <a:latin typeface="Arial Black" panose="020B0A040201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PT Thailand</a:t>
            </a:r>
            <a:endParaRPr lang="ja-JP" altLang="en-US" sz="1200" dirty="0">
              <a:solidFill>
                <a:schemeClr val="bg1"/>
              </a:solidFill>
              <a:latin typeface="Arial Black" panose="020B0A0402010202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0" name="角丸四角形 49"/>
          <p:cNvSpPr/>
          <p:nvPr/>
        </p:nvSpPr>
        <p:spPr>
          <a:xfrm>
            <a:off x="5407434" y="5003247"/>
            <a:ext cx="2118617" cy="380143"/>
          </a:xfrm>
          <a:prstGeom prst="roundRect">
            <a:avLst/>
          </a:prstGeom>
          <a:solidFill>
            <a:srgbClr val="F66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>
                <a:solidFill>
                  <a:schemeClr val="bg1"/>
                </a:solidFill>
                <a:latin typeface="Arial Black" panose="020B0A040201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PT Synergy</a:t>
            </a:r>
            <a:endParaRPr lang="ja-JP" altLang="en-US" sz="1200" dirty="0">
              <a:solidFill>
                <a:schemeClr val="bg1"/>
              </a:solidFill>
              <a:latin typeface="Arial Black" panose="020B0A0402010202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1" name="角丸四角形 50"/>
          <p:cNvSpPr/>
          <p:nvPr/>
        </p:nvSpPr>
        <p:spPr>
          <a:xfrm>
            <a:off x="682759" y="895360"/>
            <a:ext cx="584126" cy="4909904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bg1"/>
                </a:solidFill>
                <a:latin typeface="+mn-ea"/>
                <a:cs typeface="Meiryo UI" panose="020B0604030504040204" pitchFamily="50" charset="-128"/>
              </a:rPr>
              <a:t>電通テ</a:t>
            </a:r>
            <a:endParaRPr lang="en-US" altLang="ja-JP" b="1" dirty="0" smtClean="0">
              <a:solidFill>
                <a:schemeClr val="bg1"/>
              </a:solidFill>
              <a:latin typeface="+mn-ea"/>
              <a:cs typeface="Meiryo UI" panose="020B0604030504040204" pitchFamily="50" charset="-128"/>
            </a:endParaRPr>
          </a:p>
          <a:p>
            <a:pPr algn="ctr"/>
            <a:r>
              <a:rPr lang="ja-JP" altLang="en-US" b="1" dirty="0" smtClean="0">
                <a:solidFill>
                  <a:schemeClr val="bg1"/>
                </a:solidFill>
                <a:latin typeface="+mn-ea"/>
                <a:cs typeface="Meiryo UI" panose="020B0604030504040204" pitchFamily="50" charset="-128"/>
              </a:rPr>
              <a:t>ッ</a:t>
            </a:r>
            <a:endParaRPr lang="en-US" altLang="ja-JP" b="1" dirty="0" smtClean="0">
              <a:solidFill>
                <a:schemeClr val="bg1"/>
              </a:solidFill>
              <a:latin typeface="+mn-ea"/>
              <a:cs typeface="Meiryo UI" panose="020B0604030504040204" pitchFamily="50" charset="-128"/>
            </a:endParaRPr>
          </a:p>
          <a:p>
            <a:pPr algn="ctr"/>
            <a:r>
              <a:rPr lang="ja-JP" altLang="en-US" b="1" dirty="0" smtClean="0">
                <a:solidFill>
                  <a:schemeClr val="bg1"/>
                </a:solidFill>
                <a:latin typeface="+mn-ea"/>
                <a:cs typeface="Meiryo UI" panose="020B0604030504040204" pitchFamily="50" charset="-128"/>
              </a:rPr>
              <a:t>ク</a:t>
            </a:r>
            <a:endParaRPr lang="en-US" altLang="ja-JP" b="1" dirty="0">
              <a:solidFill>
                <a:schemeClr val="bg1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1913900" y="1728055"/>
            <a:ext cx="1967795" cy="43529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bg1"/>
                </a:solidFill>
                <a:latin typeface="Arial Black" panose="020B0A040201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PT Singapore </a:t>
            </a:r>
          </a:p>
        </p:txBody>
      </p:sp>
      <p:sp>
        <p:nvSpPr>
          <p:cNvPr id="53" name="角丸四角形 52"/>
          <p:cNvSpPr/>
          <p:nvPr/>
        </p:nvSpPr>
        <p:spPr>
          <a:xfrm>
            <a:off x="1486889" y="3682586"/>
            <a:ext cx="1650916" cy="3691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IDI</a:t>
            </a:r>
          </a:p>
          <a:p>
            <a:pPr algn="ctr"/>
            <a:r>
              <a:rPr lang="ja-JP" altLang="en-US" sz="800" dirty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（</a:t>
            </a:r>
            <a:r>
              <a:rPr lang="en-US" altLang="ja-JP" sz="800" dirty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Nominee Shareholder</a:t>
            </a:r>
            <a:r>
              <a:rPr lang="en-US" altLang="ja-JP" sz="900" dirty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)</a:t>
            </a:r>
            <a:endParaRPr lang="ja-JP" altLang="en-US" sz="900" dirty="0">
              <a:solidFill>
                <a:schemeClr val="tx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54" name="角丸四角形 53"/>
          <p:cNvSpPr/>
          <p:nvPr/>
        </p:nvSpPr>
        <p:spPr>
          <a:xfrm>
            <a:off x="1499209" y="4161110"/>
            <a:ext cx="1650916" cy="3691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MHCB Consulting</a:t>
            </a:r>
          </a:p>
          <a:p>
            <a:pPr algn="ctr"/>
            <a:r>
              <a:rPr lang="ja-JP" altLang="en-US" sz="800" dirty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（</a:t>
            </a:r>
            <a:r>
              <a:rPr lang="en-US" altLang="ja-JP" sz="800" dirty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Nominee Shareholder</a:t>
            </a:r>
            <a:r>
              <a:rPr lang="ja-JP" altLang="en-US" sz="800" dirty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）</a:t>
            </a:r>
          </a:p>
        </p:txBody>
      </p:sp>
      <p:sp>
        <p:nvSpPr>
          <p:cNvPr id="55" name="角丸四角形 54"/>
          <p:cNvSpPr/>
          <p:nvPr/>
        </p:nvSpPr>
        <p:spPr>
          <a:xfrm>
            <a:off x="1499209" y="4666682"/>
            <a:ext cx="1650916" cy="3691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TBS</a:t>
            </a:r>
          </a:p>
          <a:p>
            <a:pPr algn="ctr"/>
            <a:r>
              <a:rPr lang="ja-JP" altLang="en-US" sz="800" dirty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（</a:t>
            </a:r>
            <a:r>
              <a:rPr lang="en-US" altLang="ja-JP" sz="800" dirty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Nominee Shareholder</a:t>
            </a:r>
            <a:r>
              <a:rPr lang="ja-JP" altLang="en-US" sz="800" dirty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）</a:t>
            </a:r>
          </a:p>
        </p:txBody>
      </p:sp>
      <p:grpSp>
        <p:nvGrpSpPr>
          <p:cNvPr id="56" name="グループ化 55"/>
          <p:cNvGrpSpPr/>
          <p:nvPr/>
        </p:nvGrpSpPr>
        <p:grpSpPr>
          <a:xfrm>
            <a:off x="1293191" y="1933037"/>
            <a:ext cx="6998354" cy="3661384"/>
            <a:chOff x="2140298" y="2162421"/>
            <a:chExt cx="7118914" cy="3661384"/>
          </a:xfrm>
        </p:grpSpPr>
        <p:cxnSp>
          <p:nvCxnSpPr>
            <p:cNvPr id="57" name="直線コネクタ 56"/>
            <p:cNvCxnSpPr/>
            <p:nvPr/>
          </p:nvCxnSpPr>
          <p:spPr>
            <a:xfrm flipH="1">
              <a:off x="9247308" y="2162421"/>
              <a:ext cx="1" cy="3661384"/>
            </a:xfrm>
            <a:prstGeom prst="line">
              <a:avLst/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  <a:tailEnd type="none" w="lg" len="lg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/>
            <p:cNvCxnSpPr/>
            <p:nvPr/>
          </p:nvCxnSpPr>
          <p:spPr>
            <a:xfrm>
              <a:off x="2140298" y="5823805"/>
              <a:ext cx="7118914" cy="0"/>
            </a:xfrm>
            <a:prstGeom prst="line">
              <a:avLst/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  <a:tailEnd type="none" w="lg" len="lg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/>
            <p:cNvCxnSpPr/>
            <p:nvPr/>
          </p:nvCxnSpPr>
          <p:spPr>
            <a:xfrm flipH="1">
              <a:off x="8476459" y="2170846"/>
              <a:ext cx="781245" cy="2337"/>
            </a:xfrm>
            <a:prstGeom prst="straightConnector1">
              <a:avLst/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矢印コネクタ 59"/>
            <p:cNvCxnSpPr/>
            <p:nvPr/>
          </p:nvCxnSpPr>
          <p:spPr>
            <a:xfrm flipH="1">
              <a:off x="8476459" y="2699517"/>
              <a:ext cx="781245" cy="2337"/>
            </a:xfrm>
            <a:prstGeom prst="straightConnector1">
              <a:avLst/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矢印コネクタ 60"/>
            <p:cNvCxnSpPr/>
            <p:nvPr/>
          </p:nvCxnSpPr>
          <p:spPr>
            <a:xfrm flipH="1">
              <a:off x="8476459" y="3200918"/>
              <a:ext cx="781245" cy="2337"/>
            </a:xfrm>
            <a:prstGeom prst="straightConnector1">
              <a:avLst/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矢印コネクタ 61"/>
            <p:cNvCxnSpPr/>
            <p:nvPr/>
          </p:nvCxnSpPr>
          <p:spPr>
            <a:xfrm flipH="1">
              <a:off x="8476459" y="3711210"/>
              <a:ext cx="781245" cy="2337"/>
            </a:xfrm>
            <a:prstGeom prst="straightConnector1">
              <a:avLst/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矢印コネクタ 62"/>
            <p:cNvCxnSpPr/>
            <p:nvPr/>
          </p:nvCxnSpPr>
          <p:spPr>
            <a:xfrm flipH="1">
              <a:off x="8476459" y="5479339"/>
              <a:ext cx="781245" cy="2337"/>
            </a:xfrm>
            <a:prstGeom prst="straightConnector1">
              <a:avLst/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テキスト ボックス 64"/>
          <p:cNvSpPr txBox="1"/>
          <p:nvPr/>
        </p:nvSpPr>
        <p:spPr>
          <a:xfrm>
            <a:off x="0" y="6095038"/>
            <a:ext cx="990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年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月にタイに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IHQ</a:t>
            </a:r>
            <a:r>
              <a:rPr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International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Headquarter</a:t>
            </a:r>
            <a:r>
              <a:rPr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）を設立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184800" y="0"/>
            <a:ext cx="6856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bg1"/>
                </a:solidFill>
              </a:rPr>
              <a:t>現在の資本関係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67" name="スライド番号プレースホルダ 2"/>
          <p:cNvSpPr txBox="1">
            <a:spLocks/>
          </p:cNvSpPr>
          <p:nvPr/>
        </p:nvSpPr>
        <p:spPr>
          <a:xfrm>
            <a:off x="8855964" y="2272"/>
            <a:ext cx="825500" cy="365760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4C3E92-36B1-4C78-A09F-79BFB1A92E70}" type="slidenum">
              <a: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84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角丸四角形 3"/>
          <p:cNvSpPr/>
          <p:nvPr/>
        </p:nvSpPr>
        <p:spPr>
          <a:xfrm>
            <a:off x="1224622" y="4507852"/>
            <a:ext cx="1581448" cy="18490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5" name="角丸四角形 5"/>
          <p:cNvSpPr/>
          <p:nvPr/>
        </p:nvSpPr>
        <p:spPr>
          <a:xfrm>
            <a:off x="3422030" y="4507852"/>
            <a:ext cx="1581448" cy="18490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6" name="角丸四角形 7"/>
          <p:cNvSpPr/>
          <p:nvPr/>
        </p:nvSpPr>
        <p:spPr>
          <a:xfrm>
            <a:off x="5641095" y="4507584"/>
            <a:ext cx="1581448" cy="18490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7" name="角丸四角形 15"/>
          <p:cNvSpPr/>
          <p:nvPr/>
        </p:nvSpPr>
        <p:spPr>
          <a:xfrm>
            <a:off x="445639" y="2509157"/>
            <a:ext cx="1581448" cy="18490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8" name="角丸四角形 16"/>
          <p:cNvSpPr/>
          <p:nvPr/>
        </p:nvSpPr>
        <p:spPr>
          <a:xfrm>
            <a:off x="2631014" y="2509157"/>
            <a:ext cx="1581448" cy="18490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9" name="角丸四角形 17"/>
          <p:cNvSpPr/>
          <p:nvPr/>
        </p:nvSpPr>
        <p:spPr>
          <a:xfrm>
            <a:off x="4818948" y="2509157"/>
            <a:ext cx="1581448" cy="18490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0" name="角丸四角形 18"/>
          <p:cNvSpPr/>
          <p:nvPr/>
        </p:nvSpPr>
        <p:spPr>
          <a:xfrm>
            <a:off x="7008621" y="2509157"/>
            <a:ext cx="1581448" cy="18490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1" name="角丸四角形 19"/>
          <p:cNvSpPr/>
          <p:nvPr/>
        </p:nvSpPr>
        <p:spPr>
          <a:xfrm>
            <a:off x="7884910" y="4507852"/>
            <a:ext cx="1581448" cy="18490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2" name="テキスト ボックス 14"/>
          <p:cNvSpPr txBox="1"/>
          <p:nvPr/>
        </p:nvSpPr>
        <p:spPr>
          <a:xfrm>
            <a:off x="545046" y="2436568"/>
            <a:ext cx="1399048" cy="315305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pPr algn="ctr"/>
            <a:r>
              <a:rPr lang="ja-JP" altLang="en-US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プレミアム</a:t>
            </a:r>
            <a:endParaRPr lang="ja-JP" altLang="en-US" sz="1600" b="1" i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73" name="テキスト ボックス 26"/>
          <p:cNvSpPr txBox="1"/>
          <p:nvPr/>
        </p:nvSpPr>
        <p:spPr>
          <a:xfrm>
            <a:off x="2668461" y="2415315"/>
            <a:ext cx="1454769" cy="315305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pPr algn="ctr"/>
            <a:r>
              <a:rPr lang="ja-JP" altLang="en-US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店頭什器</a:t>
            </a:r>
            <a:endParaRPr lang="ja-JP" altLang="en-US" sz="1600" b="1" i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74" name="テキスト ボックス 23"/>
          <p:cNvSpPr txBox="1"/>
          <p:nvPr/>
        </p:nvSpPr>
        <p:spPr>
          <a:xfrm>
            <a:off x="4843258" y="2417490"/>
            <a:ext cx="1502754" cy="315305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pPr algn="ctr"/>
            <a:r>
              <a:rPr lang="ja-JP" altLang="en-US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印刷</a:t>
            </a:r>
            <a:endParaRPr lang="ja-JP" altLang="en-US" sz="1600" b="1" i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75" name="テキスト ボックス 24"/>
          <p:cNvSpPr txBox="1"/>
          <p:nvPr/>
        </p:nvSpPr>
        <p:spPr>
          <a:xfrm>
            <a:off x="7070378" y="2436568"/>
            <a:ext cx="1454769" cy="315305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pPr algn="ctr"/>
            <a:r>
              <a:rPr lang="ja-JP" altLang="en-US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サンプリング</a:t>
            </a:r>
            <a:endParaRPr lang="ja-JP" altLang="en-US" sz="1600" b="1" i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76" name="テキスト ボックス 27"/>
          <p:cNvSpPr txBox="1"/>
          <p:nvPr/>
        </p:nvSpPr>
        <p:spPr>
          <a:xfrm>
            <a:off x="1275449" y="4439949"/>
            <a:ext cx="1435837" cy="315305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pPr algn="ctr"/>
            <a:r>
              <a:rPr lang="ja-JP" altLang="en-US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50" charset="-128"/>
                <a:ea typeface="MS UI Gothic" pitchFamily="50" charset="-128"/>
              </a:rPr>
              <a:t>キャンペーン</a:t>
            </a:r>
            <a:endParaRPr lang="ja-JP" altLang="en-US" sz="1600" b="1" i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UI Gothic" pitchFamily="50" charset="-128"/>
              <a:ea typeface="MS UI Gothic" pitchFamily="50" charset="-128"/>
            </a:endParaRPr>
          </a:p>
        </p:txBody>
      </p:sp>
      <p:sp>
        <p:nvSpPr>
          <p:cNvPr id="77" name="テキスト ボックス 28"/>
          <p:cNvSpPr txBox="1"/>
          <p:nvPr/>
        </p:nvSpPr>
        <p:spPr>
          <a:xfrm>
            <a:off x="3422030" y="4409669"/>
            <a:ext cx="1551358" cy="284528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pPr algn="ctr"/>
            <a:r>
              <a:rPr lang="ja-JP" altLang="en-US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50" charset="-128"/>
                <a:ea typeface="MS UI Gothic" pitchFamily="50" charset="-128"/>
              </a:rPr>
              <a:t>イベントスペース</a:t>
            </a:r>
            <a:endParaRPr lang="ja-JP" altLang="en-US" sz="1400" b="1" i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UI Gothic" pitchFamily="50" charset="-128"/>
              <a:ea typeface="MS UI Gothic" pitchFamily="50" charset="-128"/>
            </a:endParaRPr>
          </a:p>
        </p:txBody>
      </p:sp>
      <p:sp>
        <p:nvSpPr>
          <p:cNvPr id="78" name="テキスト ボックス 29"/>
          <p:cNvSpPr txBox="1"/>
          <p:nvPr/>
        </p:nvSpPr>
        <p:spPr>
          <a:xfrm>
            <a:off x="5677366" y="4439949"/>
            <a:ext cx="1496718" cy="315305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pPr algn="ctr"/>
            <a:r>
              <a:rPr lang="en-US" altLang="ja-JP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50" charset="-128"/>
                <a:ea typeface="MS UI Gothic" pitchFamily="50" charset="-128"/>
              </a:rPr>
              <a:t>WEB</a:t>
            </a:r>
            <a:endParaRPr lang="ja-JP" altLang="en-US" sz="1600" b="1" i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UI Gothic" pitchFamily="50" charset="-128"/>
              <a:ea typeface="MS UI Gothic" pitchFamily="50" charset="-128"/>
            </a:endParaRPr>
          </a:p>
        </p:txBody>
      </p:sp>
      <p:sp>
        <p:nvSpPr>
          <p:cNvPr id="79" name="テキスト ボックス 30"/>
          <p:cNvSpPr txBox="1"/>
          <p:nvPr/>
        </p:nvSpPr>
        <p:spPr>
          <a:xfrm>
            <a:off x="7961906" y="4439949"/>
            <a:ext cx="1385277" cy="315305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pPr algn="ctr"/>
            <a:r>
              <a:rPr lang="en-US" altLang="ja-JP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50" charset="-128"/>
                <a:ea typeface="MS UI Gothic" pitchFamily="50" charset="-128"/>
              </a:rPr>
              <a:t>OOH</a:t>
            </a:r>
            <a:endParaRPr lang="ja-JP" altLang="en-US" sz="1600" b="1" i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UI Gothic" pitchFamily="50" charset="-128"/>
              <a:ea typeface="MS UI Gothic" pitchFamily="50" charset="-128"/>
            </a:endParaRPr>
          </a:p>
        </p:txBody>
      </p:sp>
      <p:pic>
        <p:nvPicPr>
          <p:cNvPr id="80" name="Picture 3" descr="C:\Documents and Settings\t50217\デスクトップ\P&amp;Gプレゼンテーション\サンプリング\専科02.bm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8220" y="2744808"/>
            <a:ext cx="1220890" cy="772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" name="Picture 5" descr="C:\Documents and Settings\t50217\デスクトップ\P&amp;Gプレゼンテーション\サンプリング\コレットマーレ.bmp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26099" y="3535287"/>
            <a:ext cx="954144" cy="678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2" name="テキスト ボックス 30"/>
          <p:cNvSpPr txBox="1">
            <a:spLocks noChangeArrowheads="1"/>
          </p:cNvSpPr>
          <p:nvPr/>
        </p:nvSpPr>
        <p:spPr bwMode="auto">
          <a:xfrm rot="19499340">
            <a:off x="7188031" y="3622415"/>
            <a:ext cx="1656304" cy="715415"/>
          </a:xfrm>
          <a:prstGeom prst="rect">
            <a:avLst/>
          </a:prstGeom>
          <a:solidFill>
            <a:srgbClr val="FF0000">
              <a:alpha val="75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8415" tIns="34208" rIns="68415" bIns="34208">
            <a:spAutoFit/>
          </a:bodyPr>
          <a:lstStyle/>
          <a:p>
            <a:pPr algn="ctr">
              <a:defRPr/>
            </a:pPr>
            <a:r>
              <a:rPr lang="en-US" altLang="ja-JP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</a:rPr>
              <a:t>945</a:t>
            </a:r>
            <a:r>
              <a:rPr lang="ja-JP" alt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</a:rPr>
              <a:t>件</a:t>
            </a:r>
            <a:endParaRPr lang="en-US" altLang="ja-JP" sz="1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+mj-ea"/>
            </a:endParaRPr>
          </a:p>
          <a:p>
            <a:pPr algn="ctr">
              <a:defRPr/>
            </a:pPr>
            <a:r>
              <a:rPr lang="en-US" altLang="ja-JP" sz="2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</a:rPr>
              <a:t>51</a:t>
            </a:r>
            <a:r>
              <a:rPr lang="ja-JP" altLang="en-US" sz="2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</a:rPr>
              <a:t>億円</a:t>
            </a:r>
            <a:endParaRPr lang="ja-JP" altLang="en-US" sz="21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+mj-ea"/>
            </a:endParaRPr>
          </a:p>
        </p:txBody>
      </p:sp>
      <p:pic>
        <p:nvPicPr>
          <p:cNvPr id="83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4640" y="2745215"/>
            <a:ext cx="696833" cy="807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4" name="Picture 1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498" r="11320" b="5330"/>
          <a:stretch>
            <a:fillRect/>
          </a:stretch>
        </p:blipFill>
        <p:spPr bwMode="auto">
          <a:xfrm>
            <a:off x="2724181" y="3380983"/>
            <a:ext cx="762063" cy="868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5" name="Picture 20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8673" y="2777551"/>
            <a:ext cx="953980" cy="688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6" name="Picture 2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082" y="3479811"/>
            <a:ext cx="1346009" cy="724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8" name="Picture 2" descr="私は、イケテール・ブクローヌ。">
            <a:hlinkClick r:id="rId9" tooltip="私は、イケテール・ブクローヌ。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4357" y="2745076"/>
            <a:ext cx="685935" cy="894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9" name="図 34" descr="ハイハツＣＰ.bmp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5228" y="4769709"/>
            <a:ext cx="744701" cy="968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0" name="図 36" descr="イオンサマプロ.bmp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7612" y="5284053"/>
            <a:ext cx="739392" cy="965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1" name="テキスト ボックス 30"/>
          <p:cNvSpPr txBox="1">
            <a:spLocks noChangeArrowheads="1"/>
          </p:cNvSpPr>
          <p:nvPr/>
        </p:nvSpPr>
        <p:spPr bwMode="auto">
          <a:xfrm rot="19499340">
            <a:off x="2780031" y="3597003"/>
            <a:ext cx="1723532" cy="700026"/>
          </a:xfrm>
          <a:prstGeom prst="rect">
            <a:avLst/>
          </a:prstGeom>
          <a:solidFill>
            <a:srgbClr val="FF0000">
              <a:alpha val="75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8415" tIns="34208" rIns="68415" bIns="34208">
            <a:spAutoFit/>
          </a:bodyPr>
          <a:lstStyle/>
          <a:p>
            <a:pPr algn="ctr">
              <a:defRPr/>
            </a:pPr>
            <a:r>
              <a:rPr lang="en-US" altLang="ja-JP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</a:rPr>
              <a:t>1,001</a:t>
            </a:r>
            <a:r>
              <a:rPr lang="ja-JP" altLang="en-US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</a:rPr>
              <a:t>件</a:t>
            </a:r>
            <a:endParaRPr lang="en-US" altLang="ja-JP" sz="1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+mj-ea"/>
            </a:endParaRPr>
          </a:p>
          <a:p>
            <a:pPr algn="ctr">
              <a:defRPr/>
            </a:pPr>
            <a:r>
              <a:rPr lang="en-US" altLang="ja-JP" sz="2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</a:rPr>
              <a:t>36</a:t>
            </a:r>
            <a:r>
              <a:rPr lang="ja-JP" altLang="en-US" sz="2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</a:rPr>
              <a:t>億円</a:t>
            </a:r>
            <a:endParaRPr lang="ja-JP" altLang="en-US" sz="21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+mj-ea"/>
            </a:endParaRPr>
          </a:p>
        </p:txBody>
      </p:sp>
      <p:sp>
        <p:nvSpPr>
          <p:cNvPr id="92" name="テキスト ボックス 30"/>
          <p:cNvSpPr txBox="1">
            <a:spLocks noChangeArrowheads="1"/>
          </p:cNvSpPr>
          <p:nvPr/>
        </p:nvSpPr>
        <p:spPr bwMode="auto">
          <a:xfrm rot="19499340">
            <a:off x="340778" y="3447058"/>
            <a:ext cx="2294557" cy="715415"/>
          </a:xfrm>
          <a:prstGeom prst="rect">
            <a:avLst/>
          </a:prstGeom>
          <a:solidFill>
            <a:srgbClr val="FF0000">
              <a:alpha val="75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8415" tIns="34208" rIns="68415" bIns="34208">
            <a:spAutoFit/>
          </a:bodyPr>
          <a:lstStyle/>
          <a:p>
            <a:pPr algn="ctr">
              <a:defRPr/>
            </a:pPr>
            <a:r>
              <a:rPr lang="en-US" altLang="ja-JP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</a:rPr>
              <a:t>105,000,000</a:t>
            </a:r>
            <a:r>
              <a:rPr lang="ja-JP" altLang="en-US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</a:rPr>
              <a:t>個</a:t>
            </a:r>
            <a:endParaRPr lang="en-US" altLang="ja-JP" sz="1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+mj-ea"/>
            </a:endParaRPr>
          </a:p>
          <a:p>
            <a:pPr algn="ctr">
              <a:defRPr/>
            </a:pPr>
            <a:r>
              <a:rPr lang="en-US" altLang="ja-JP" sz="2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</a:rPr>
              <a:t>62</a:t>
            </a:r>
            <a:r>
              <a:rPr lang="ja-JP" altLang="en-US" sz="2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</a:rPr>
              <a:t>億円</a:t>
            </a:r>
            <a:endParaRPr lang="en-US" altLang="ja-JP" sz="21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+mj-ea"/>
            </a:endParaRPr>
          </a:p>
        </p:txBody>
      </p:sp>
      <p:sp>
        <p:nvSpPr>
          <p:cNvPr id="94" name="テキスト ボックス 30"/>
          <p:cNvSpPr txBox="1">
            <a:spLocks noChangeArrowheads="1"/>
          </p:cNvSpPr>
          <p:nvPr/>
        </p:nvSpPr>
        <p:spPr bwMode="auto">
          <a:xfrm rot="19499340">
            <a:off x="1383338" y="5607275"/>
            <a:ext cx="1385654" cy="715415"/>
          </a:xfrm>
          <a:prstGeom prst="rect">
            <a:avLst/>
          </a:prstGeom>
          <a:solidFill>
            <a:srgbClr val="FF0000">
              <a:alpha val="75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8415" tIns="34208" rIns="68415" bIns="34208">
            <a:spAutoFit/>
          </a:bodyPr>
          <a:lstStyle/>
          <a:p>
            <a:pPr algn="ctr">
              <a:defRPr/>
            </a:pPr>
            <a:r>
              <a:rPr lang="en-US" altLang="ja-JP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</a:rPr>
              <a:t>3,267</a:t>
            </a:r>
            <a:r>
              <a:rPr lang="ja-JP" altLang="en-US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</a:rPr>
              <a:t>件</a:t>
            </a:r>
            <a:endParaRPr lang="en-US" altLang="ja-JP" sz="1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+mj-ea"/>
            </a:endParaRPr>
          </a:p>
          <a:p>
            <a:pPr algn="ctr">
              <a:defRPr/>
            </a:pPr>
            <a:r>
              <a:rPr lang="en-US" altLang="ja-JP" sz="2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</a:rPr>
              <a:t>160</a:t>
            </a:r>
            <a:r>
              <a:rPr lang="ja-JP" altLang="en-US" sz="2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</a:rPr>
              <a:t>億円</a:t>
            </a:r>
            <a:endParaRPr lang="ja-JP" altLang="en-US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+mj-ea"/>
            </a:endParaRPr>
          </a:p>
        </p:txBody>
      </p:sp>
      <p:pic>
        <p:nvPicPr>
          <p:cNvPr id="102" name="Picture 4" descr="イベント出演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25736" y="5448408"/>
            <a:ext cx="837059" cy="742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3" name="正方形/長方形 6"/>
          <p:cNvSpPr/>
          <p:nvPr/>
        </p:nvSpPr>
        <p:spPr>
          <a:xfrm>
            <a:off x="254250" y="654025"/>
            <a:ext cx="9508058" cy="376861"/>
          </a:xfrm>
          <a:prstGeom prst="rect">
            <a:avLst/>
          </a:prstGeom>
          <a:solidFill>
            <a:schemeClr val="tx1"/>
          </a:solidFill>
        </p:spPr>
        <p:txBody>
          <a:bodyPr wrap="square" lIns="68415" tIns="34208" rIns="68415" bIns="34208">
            <a:spAutoFit/>
          </a:bodyPr>
          <a:lstStyle/>
          <a:p>
            <a:pPr algn="ctr" defTabSz="716638">
              <a:defRPr/>
            </a:pPr>
            <a:r>
              <a:rPr lang="ja-JP" altLang="en-US" sz="2000" b="1" dirty="0" smtClean="0">
                <a:solidFill>
                  <a:schemeClr val="bg1"/>
                </a:solidFill>
                <a:latin typeface="+mj-ea"/>
                <a:ea typeface="+mj-ea"/>
                <a:cs typeface="Arial Unicode MS" pitchFamily="50" charset="-128"/>
              </a:rPr>
              <a:t>電通テックは、</a:t>
            </a:r>
            <a:r>
              <a:rPr lang="en-US" altLang="ja-JP" sz="2000" b="1" dirty="0" smtClean="0">
                <a:solidFill>
                  <a:schemeClr val="bg1"/>
                </a:solidFill>
                <a:latin typeface="+mj-ea"/>
                <a:ea typeface="+mj-ea"/>
                <a:cs typeface="Arial Unicode MS" pitchFamily="50" charset="-128"/>
              </a:rPr>
              <a:t>60</a:t>
            </a:r>
            <a:r>
              <a:rPr lang="ja-JP" altLang="en-US" sz="2000" b="1" dirty="0" smtClean="0">
                <a:solidFill>
                  <a:schemeClr val="bg1"/>
                </a:solidFill>
                <a:latin typeface="+mj-ea"/>
                <a:ea typeface="+mj-ea"/>
                <a:cs typeface="Arial Unicode MS" pitchFamily="50" charset="-128"/>
              </a:rPr>
              <a:t>年以上の歴史を持つ</a:t>
            </a:r>
            <a:r>
              <a:rPr lang="en-US" altLang="ja-JP" sz="2000" b="1" i="1" dirty="0" smtClean="0">
                <a:solidFill>
                  <a:srgbClr val="00B0F0"/>
                </a:solidFill>
                <a:latin typeface="+mj-ea"/>
                <a:ea typeface="+mj-ea"/>
                <a:cs typeface="Arial Unicode MS" pitchFamily="50" charset="-128"/>
              </a:rPr>
              <a:t>“</a:t>
            </a:r>
            <a:r>
              <a:rPr lang="ja-JP" altLang="en-US" sz="2000" b="1" i="1" dirty="0" smtClean="0">
                <a:solidFill>
                  <a:srgbClr val="00B0F0"/>
                </a:solidFill>
                <a:latin typeface="+mj-ea"/>
                <a:ea typeface="+mj-ea"/>
                <a:cs typeface="Arial Unicode MS" pitchFamily="50" charset="-128"/>
              </a:rPr>
              <a:t>トータル・プロモーション・カンパニー</a:t>
            </a:r>
            <a:r>
              <a:rPr lang="en-US" altLang="ja-JP" sz="2000" b="1" i="1" dirty="0" smtClean="0">
                <a:solidFill>
                  <a:srgbClr val="00B0F0"/>
                </a:solidFill>
                <a:latin typeface="+mj-ea"/>
                <a:ea typeface="+mj-ea"/>
                <a:cs typeface="Arial Unicode MS" pitchFamily="50" charset="-128"/>
              </a:rPr>
              <a:t>”</a:t>
            </a:r>
            <a:r>
              <a:rPr lang="ja-JP" altLang="en-US" sz="2000" b="1" i="1" dirty="0" smtClean="0">
                <a:solidFill>
                  <a:srgbClr val="00B0F0"/>
                </a:solidFill>
                <a:latin typeface="+mj-ea"/>
                <a:ea typeface="+mj-ea"/>
                <a:cs typeface="Arial Unicode MS" pitchFamily="50" charset="-128"/>
              </a:rPr>
              <a:t>　</a:t>
            </a:r>
            <a:r>
              <a:rPr lang="ja-JP" altLang="en-US" sz="2000" b="1" dirty="0" smtClean="0">
                <a:solidFill>
                  <a:schemeClr val="bg1"/>
                </a:solidFill>
                <a:latin typeface="+mj-ea"/>
                <a:ea typeface="+mj-ea"/>
                <a:cs typeface="Arial Unicode MS" pitchFamily="50" charset="-128"/>
              </a:rPr>
              <a:t>です</a:t>
            </a:r>
            <a:endParaRPr lang="en-US" altLang="ja-JP" sz="2000" b="1" dirty="0">
              <a:solidFill>
                <a:schemeClr val="bg1"/>
              </a:solidFill>
              <a:latin typeface="+mj-ea"/>
              <a:ea typeface="+mj-ea"/>
              <a:cs typeface="Arial Unicode MS" pitchFamily="50" charset="-128"/>
            </a:endParaRPr>
          </a:p>
        </p:txBody>
      </p:sp>
      <p:sp>
        <p:nvSpPr>
          <p:cNvPr id="115" name="正方形/長方形 6"/>
          <p:cNvSpPr/>
          <p:nvPr/>
        </p:nvSpPr>
        <p:spPr>
          <a:xfrm>
            <a:off x="238092" y="1534455"/>
            <a:ext cx="9596470" cy="669248"/>
          </a:xfrm>
          <a:prstGeom prst="rect">
            <a:avLst/>
          </a:prstGeom>
        </p:spPr>
        <p:txBody>
          <a:bodyPr wrap="square" lIns="68415" tIns="34208" rIns="68415" bIns="34208">
            <a:spAutoFit/>
          </a:bodyPr>
          <a:lstStyle/>
          <a:p>
            <a:pPr defTabSz="716638">
              <a:defRPr/>
            </a:pPr>
            <a:r>
              <a:rPr lang="ja-JP" altLang="en-US" u="sng" dirty="0" smtClean="0">
                <a:latin typeface="+mj-ea"/>
                <a:ea typeface="+mj-ea"/>
                <a:cs typeface="Arial Unicode MS" pitchFamily="50" charset="-128"/>
              </a:rPr>
              <a:t>海外拠点：</a:t>
            </a:r>
            <a:r>
              <a:rPr lang="en-US" altLang="ja-JP" dirty="0" smtClean="0">
                <a:latin typeface="+mj-ea"/>
                <a:ea typeface="+mj-ea"/>
                <a:cs typeface="Arial Unicode MS" pitchFamily="50" charset="-128"/>
              </a:rPr>
              <a:t>		</a:t>
            </a:r>
            <a:r>
              <a:rPr lang="ja-JP" altLang="en-US" dirty="0" smtClean="0">
                <a:latin typeface="+mj-ea"/>
                <a:ea typeface="+mj-ea"/>
                <a:cs typeface="Arial Unicode MS" pitchFamily="50" charset="-128"/>
              </a:rPr>
              <a:t>電通テック（北京）</a:t>
            </a:r>
            <a:r>
              <a:rPr lang="en-US" altLang="ja-JP" sz="2100" dirty="0" smtClean="0">
                <a:latin typeface="+mj-ea"/>
                <a:ea typeface="+mj-ea"/>
                <a:cs typeface="Arial Unicode MS" pitchFamily="50" charset="-128"/>
              </a:rPr>
              <a:t>:  </a:t>
            </a:r>
            <a:r>
              <a:rPr lang="ja-JP" altLang="en-US" dirty="0" smtClean="0">
                <a:latin typeface="+mj-ea"/>
                <a:ea typeface="+mj-ea"/>
                <a:cs typeface="Arial Unicode MS" pitchFamily="50" charset="-128"/>
              </a:rPr>
              <a:t>中国（北京、上海、東莞）</a:t>
            </a:r>
            <a:endParaRPr lang="en-US" altLang="ja-JP" dirty="0" smtClean="0">
              <a:latin typeface="+mj-ea"/>
              <a:ea typeface="+mj-ea"/>
              <a:cs typeface="Arial Unicode MS" pitchFamily="50" charset="-128"/>
            </a:endParaRPr>
          </a:p>
          <a:p>
            <a:pPr lvl="2" defTabSz="716638">
              <a:defRPr/>
            </a:pPr>
            <a:r>
              <a:rPr lang="en-US" altLang="ja-JP" sz="1500" dirty="0">
                <a:latin typeface="+mj-ea"/>
                <a:ea typeface="+mj-ea"/>
                <a:cs typeface="Arial Unicode MS" pitchFamily="50" charset="-128"/>
              </a:rPr>
              <a:t>	</a:t>
            </a:r>
            <a:r>
              <a:rPr lang="en-US" altLang="ja-JP" sz="1500" dirty="0" smtClean="0">
                <a:latin typeface="+mj-ea"/>
                <a:ea typeface="+mj-ea"/>
                <a:cs typeface="Arial Unicode MS" pitchFamily="50" charset="-128"/>
              </a:rPr>
              <a:t>	</a:t>
            </a:r>
            <a:r>
              <a:rPr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 Unicode MS" pitchFamily="50" charset="-128"/>
              </a:rPr>
              <a:t>PROMO TEC:  </a:t>
            </a:r>
            <a:r>
              <a:rPr lang="ja-JP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 Unicode MS" pitchFamily="50" charset="-128"/>
              </a:rPr>
              <a:t>シンガポール、インド、インドネシア、ベトナム、マレーシア、タイ</a:t>
            </a:r>
            <a:endParaRPr lang="en-US" altLang="ja-JP" sz="21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Arial Unicode MS" pitchFamily="50" charset="-128"/>
            </a:endParaRPr>
          </a:p>
        </p:txBody>
      </p:sp>
      <p:pic>
        <p:nvPicPr>
          <p:cNvPr id="87" name="Picture 6" descr="09日本代表応援ツール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4541" y="3267155"/>
            <a:ext cx="965707" cy="917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3" name="テキスト ボックス 30"/>
          <p:cNvSpPr txBox="1">
            <a:spLocks noChangeArrowheads="1"/>
          </p:cNvSpPr>
          <p:nvPr/>
        </p:nvSpPr>
        <p:spPr bwMode="auto">
          <a:xfrm rot="19499340">
            <a:off x="4989231" y="3705596"/>
            <a:ext cx="1324522" cy="715415"/>
          </a:xfrm>
          <a:prstGeom prst="rect">
            <a:avLst/>
          </a:prstGeom>
          <a:solidFill>
            <a:srgbClr val="FF0000">
              <a:alpha val="75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8415" tIns="34208" rIns="68415" bIns="34208">
            <a:spAutoFit/>
          </a:bodyPr>
          <a:lstStyle/>
          <a:p>
            <a:pPr algn="ctr">
              <a:defRPr/>
            </a:pPr>
            <a:r>
              <a:rPr lang="en-US" altLang="ja-JP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</a:rPr>
              <a:t>9,367</a:t>
            </a:r>
            <a:r>
              <a:rPr lang="ja-JP" altLang="en-US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</a:rPr>
              <a:t>件</a:t>
            </a:r>
            <a:endParaRPr lang="en-US" altLang="ja-JP" sz="1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+mj-ea"/>
            </a:endParaRPr>
          </a:p>
          <a:p>
            <a:pPr algn="ctr">
              <a:defRPr/>
            </a:pPr>
            <a:r>
              <a:rPr lang="en-US" altLang="ja-JP" sz="2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</a:rPr>
              <a:t>302</a:t>
            </a:r>
            <a:r>
              <a:rPr lang="ja-JP" altLang="en-US" sz="2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</a:rPr>
              <a:t>億円</a:t>
            </a:r>
            <a:endParaRPr lang="ja-JP" altLang="en-US" sz="21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+mj-ea"/>
            </a:endParaRPr>
          </a:p>
        </p:txBody>
      </p:sp>
      <p:sp>
        <p:nvSpPr>
          <p:cNvPr id="117" name="正方形/長方形 6"/>
          <p:cNvSpPr/>
          <p:nvPr/>
        </p:nvSpPr>
        <p:spPr>
          <a:xfrm>
            <a:off x="238092" y="2071678"/>
            <a:ext cx="6621575" cy="346083"/>
          </a:xfrm>
          <a:prstGeom prst="rect">
            <a:avLst/>
          </a:prstGeom>
        </p:spPr>
        <p:txBody>
          <a:bodyPr wrap="square" lIns="68415" tIns="34208" rIns="68415" bIns="34208">
            <a:spAutoFit/>
          </a:bodyPr>
          <a:lstStyle/>
          <a:p>
            <a:pPr defTabSz="716638">
              <a:defRPr/>
            </a:pPr>
            <a:r>
              <a:rPr lang="ja-JP" altLang="en-US" u="sng" dirty="0" smtClean="0">
                <a:latin typeface="+mj-ea"/>
                <a:ea typeface="+mj-ea"/>
                <a:cs typeface="Arial Unicode MS" pitchFamily="50" charset="-128"/>
              </a:rPr>
              <a:t>年間実績</a:t>
            </a:r>
            <a:endParaRPr lang="en-US" altLang="ja-JP" sz="1300" u="sng" dirty="0">
              <a:latin typeface="+mj-ea"/>
              <a:ea typeface="+mj-ea"/>
              <a:cs typeface="Arial Unicode MS" pitchFamily="50" charset="-128"/>
            </a:endParaRPr>
          </a:p>
        </p:txBody>
      </p:sp>
      <p:pic>
        <p:nvPicPr>
          <p:cNvPr id="101" name="Picture 14" descr="185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4154" y="4924012"/>
            <a:ext cx="964595" cy="627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3" name="テキスト ボックス 30"/>
          <p:cNvSpPr txBox="1">
            <a:spLocks noChangeArrowheads="1"/>
          </p:cNvSpPr>
          <p:nvPr/>
        </p:nvSpPr>
        <p:spPr bwMode="auto">
          <a:xfrm rot="19499340">
            <a:off x="3617903" y="5639395"/>
            <a:ext cx="1322146" cy="715415"/>
          </a:xfrm>
          <a:prstGeom prst="rect">
            <a:avLst/>
          </a:prstGeom>
          <a:solidFill>
            <a:srgbClr val="FF0000">
              <a:alpha val="75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8415" tIns="34208" rIns="68415" bIns="34208">
            <a:spAutoFit/>
          </a:bodyPr>
          <a:lstStyle/>
          <a:p>
            <a:pPr algn="ctr">
              <a:defRPr/>
            </a:pPr>
            <a:r>
              <a:rPr lang="en-US" altLang="ja-JP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</a:rPr>
              <a:t>4,553</a:t>
            </a:r>
            <a:r>
              <a:rPr lang="ja-JP" altLang="en-US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</a:rPr>
              <a:t>件</a:t>
            </a:r>
            <a:endParaRPr lang="en-US" altLang="ja-JP" sz="1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+mj-ea"/>
            </a:endParaRPr>
          </a:p>
          <a:p>
            <a:pPr algn="ctr">
              <a:defRPr/>
            </a:pPr>
            <a:r>
              <a:rPr lang="en-US" altLang="ja-JP" sz="2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</a:rPr>
              <a:t>513</a:t>
            </a:r>
            <a:r>
              <a:rPr lang="ja-JP" altLang="en-US" sz="2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</a:rPr>
              <a:t>億円</a:t>
            </a:r>
            <a:endParaRPr lang="ja-JP" altLang="en-US" sz="21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+mj-ea"/>
            </a:endParaRPr>
          </a:p>
        </p:txBody>
      </p:sp>
      <p:pic>
        <p:nvPicPr>
          <p:cNvPr id="95" name="図 52" descr="チキンラーメン１.bmp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560104" y="5357865"/>
            <a:ext cx="1039778" cy="686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6" name="Picture 6" descr="トップページ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3925" y="4759870"/>
            <a:ext cx="943642" cy="917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7" name="テキスト ボックス 30"/>
          <p:cNvSpPr txBox="1">
            <a:spLocks noChangeArrowheads="1"/>
          </p:cNvSpPr>
          <p:nvPr/>
        </p:nvSpPr>
        <p:spPr bwMode="auto">
          <a:xfrm rot="19499340">
            <a:off x="5861543" y="5612816"/>
            <a:ext cx="1396981" cy="715415"/>
          </a:xfrm>
          <a:prstGeom prst="rect">
            <a:avLst/>
          </a:prstGeom>
          <a:solidFill>
            <a:srgbClr val="FF0000">
              <a:alpha val="75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8415" tIns="34208" rIns="68415" bIns="34208">
            <a:spAutoFit/>
          </a:bodyPr>
          <a:lstStyle/>
          <a:p>
            <a:pPr algn="ctr">
              <a:defRPr/>
            </a:pPr>
            <a:r>
              <a:rPr lang="en-US" altLang="ja-JP" sz="21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</a:rPr>
              <a:t>2,538</a:t>
            </a:r>
            <a:r>
              <a:rPr lang="ja-JP" altLang="en-US" sz="15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</a:rPr>
              <a:t>件</a:t>
            </a:r>
            <a:endParaRPr lang="en-US" altLang="ja-JP" sz="1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+mj-ea"/>
            </a:endParaRPr>
          </a:p>
          <a:p>
            <a:pPr algn="ctr">
              <a:defRPr/>
            </a:pPr>
            <a:r>
              <a:rPr lang="en-US" altLang="ja-JP" sz="2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</a:rPr>
              <a:t>54</a:t>
            </a:r>
            <a:r>
              <a:rPr lang="ja-JP" altLang="en-US" sz="2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</a:rPr>
              <a:t>億円</a:t>
            </a:r>
            <a:endParaRPr lang="ja-JP" altLang="en-US" sz="21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+mj-ea"/>
            </a:endParaRPr>
          </a:p>
        </p:txBody>
      </p:sp>
      <p:pic>
        <p:nvPicPr>
          <p:cNvPr id="98" name="Picture 8" descr="アメリカントラック（夜1）">
            <a:hlinkClick r:id="rId18" tooltip="アメリカントラック（夜1）"/>
          </p:cNvPr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46526" y="4769710"/>
            <a:ext cx="1029861" cy="678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9" name="Picture 7"/>
          <p:cNvPicPr>
            <a:picLocks noChangeAspect="1" noChangeArrowheads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08837" y="5489790"/>
            <a:ext cx="1144667" cy="479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0" name="テキスト ボックス 30"/>
          <p:cNvSpPr txBox="1">
            <a:spLocks noChangeArrowheads="1"/>
          </p:cNvSpPr>
          <p:nvPr/>
        </p:nvSpPr>
        <p:spPr bwMode="auto">
          <a:xfrm rot="19499340">
            <a:off x="8092352" y="5673591"/>
            <a:ext cx="1136340" cy="715415"/>
          </a:xfrm>
          <a:prstGeom prst="rect">
            <a:avLst/>
          </a:prstGeom>
          <a:solidFill>
            <a:srgbClr val="FF0000">
              <a:alpha val="75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8415" tIns="34208" rIns="68415" bIns="34208">
            <a:spAutoFit/>
          </a:bodyPr>
          <a:lstStyle/>
          <a:p>
            <a:pPr algn="ctr">
              <a:defRPr/>
            </a:pPr>
            <a:r>
              <a:rPr lang="en-US" altLang="ja-JP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</a:rPr>
              <a:t>1,122</a:t>
            </a:r>
            <a:r>
              <a:rPr lang="ja-JP" altLang="en-US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</a:rPr>
              <a:t>件</a:t>
            </a:r>
            <a:endParaRPr lang="en-US" altLang="ja-JP" sz="1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+mj-ea"/>
            </a:endParaRPr>
          </a:p>
          <a:p>
            <a:pPr algn="ctr">
              <a:defRPr/>
            </a:pPr>
            <a:r>
              <a:rPr lang="en-US" altLang="ja-JP" sz="2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77</a:t>
            </a:r>
            <a:r>
              <a:rPr lang="ja-JP" altLang="en-US" sz="2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億円</a:t>
            </a:r>
            <a:endParaRPr lang="ja-JP" altLang="en-US" sz="21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6" name="正方形/長方形 6"/>
          <p:cNvSpPr/>
          <p:nvPr/>
        </p:nvSpPr>
        <p:spPr>
          <a:xfrm>
            <a:off x="238092" y="1071546"/>
            <a:ext cx="7582467" cy="438416"/>
          </a:xfrm>
          <a:prstGeom prst="rect">
            <a:avLst/>
          </a:prstGeom>
        </p:spPr>
        <p:txBody>
          <a:bodyPr wrap="square" lIns="68415" tIns="34208" rIns="68415" bIns="34208">
            <a:spAutoFit/>
          </a:bodyPr>
          <a:lstStyle/>
          <a:p>
            <a:pPr defTabSz="716638">
              <a:defRPr/>
            </a:pPr>
            <a:r>
              <a:rPr lang="ja-JP" altLang="en-US" u="sng" dirty="0" smtClean="0">
                <a:latin typeface="+mj-ea"/>
                <a:ea typeface="+mj-ea"/>
                <a:cs typeface="Arial Unicode MS" pitchFamily="50" charset="-128"/>
              </a:rPr>
              <a:t>年間売上：</a:t>
            </a:r>
            <a:r>
              <a:rPr lang="en-US" altLang="ja-JP" dirty="0" smtClean="0">
                <a:latin typeface="+mj-ea"/>
                <a:ea typeface="+mj-ea"/>
                <a:cs typeface="Arial Unicode MS" pitchFamily="50" charset="-128"/>
              </a:rPr>
              <a:t>		</a:t>
            </a:r>
            <a:r>
              <a:rPr lang="en-US" altLang="ja-JP" sz="2400" b="1" dirty="0" smtClean="0">
                <a:latin typeface="+mj-ea"/>
                <a:ea typeface="+mj-ea"/>
                <a:cs typeface="Arial Unicode MS" pitchFamily="50" charset="-128"/>
              </a:rPr>
              <a:t>1,193.8 </a:t>
            </a:r>
            <a:r>
              <a:rPr lang="ja-JP" altLang="en-US" sz="2400" b="1" dirty="0" smtClean="0">
                <a:latin typeface="+mj-ea"/>
                <a:ea typeface="+mj-ea"/>
                <a:cs typeface="Arial Unicode MS" pitchFamily="50" charset="-128"/>
              </a:rPr>
              <a:t>億円</a:t>
            </a:r>
            <a:r>
              <a:rPr lang="ja-JP" altLang="en-US" sz="2400" dirty="0" smtClean="0">
                <a:latin typeface="+mj-ea"/>
                <a:ea typeface="+mj-ea"/>
                <a:cs typeface="Arial Unicode MS" pitchFamily="50" charset="-128"/>
              </a:rPr>
              <a:t> </a:t>
            </a:r>
            <a:r>
              <a:rPr lang="en-US" altLang="ja-JP" sz="1300" dirty="0" smtClean="0">
                <a:latin typeface="+mj-ea"/>
                <a:ea typeface="+mj-ea"/>
                <a:cs typeface="Arial Unicode MS" pitchFamily="50" charset="-128"/>
              </a:rPr>
              <a:t>(2015</a:t>
            </a:r>
            <a:r>
              <a:rPr lang="ja-JP" altLang="en-US" sz="1300" dirty="0" smtClean="0">
                <a:latin typeface="+mj-ea"/>
                <a:ea typeface="+mj-ea"/>
                <a:cs typeface="Arial Unicode MS" pitchFamily="50" charset="-128"/>
              </a:rPr>
              <a:t>年</a:t>
            </a:r>
            <a:r>
              <a:rPr lang="en-US" altLang="ja-JP" sz="1300" dirty="0" smtClean="0">
                <a:latin typeface="+mj-ea"/>
                <a:ea typeface="+mj-ea"/>
                <a:cs typeface="Arial Unicode MS" pitchFamily="50" charset="-128"/>
              </a:rPr>
              <a:t>3</a:t>
            </a:r>
            <a:r>
              <a:rPr lang="ja-JP" altLang="en-US" sz="1300" dirty="0" smtClean="0">
                <a:latin typeface="+mj-ea"/>
                <a:ea typeface="+mj-ea"/>
                <a:cs typeface="Arial Unicode MS" pitchFamily="50" charset="-128"/>
              </a:rPr>
              <a:t>月期</a:t>
            </a:r>
            <a:r>
              <a:rPr lang="en-US" altLang="ja-JP" sz="1300" dirty="0" smtClean="0">
                <a:latin typeface="+mj-ea"/>
                <a:ea typeface="+mj-ea"/>
                <a:cs typeface="Arial Unicode MS" pitchFamily="50" charset="-128"/>
              </a:rPr>
              <a:t>)</a:t>
            </a:r>
            <a:endParaRPr lang="en-US" altLang="ja-JP" sz="1300" dirty="0">
              <a:latin typeface="+mj-ea"/>
              <a:ea typeface="+mj-ea"/>
              <a:cs typeface="Arial Unicode MS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075461" y="6608385"/>
            <a:ext cx="5630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+mn-ea"/>
              </a:rPr>
              <a:t>※</a:t>
            </a:r>
            <a:r>
              <a:rPr kumimoji="1" lang="ja-JP" altLang="en-US" sz="1200" dirty="0" smtClean="0">
                <a:latin typeface="+mn-ea"/>
              </a:rPr>
              <a:t>その他、クリエーティブグラフィック制作、コンテンツビジネスなどの事業も取り扱っております。</a:t>
            </a:r>
            <a:endParaRPr kumimoji="1" lang="ja-JP" altLang="en-US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4358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91" grpId="0" animBg="1"/>
      <p:bldP spid="92" grpId="0" animBg="1"/>
      <p:bldP spid="94" grpId="0" animBg="1"/>
      <p:bldP spid="93" grpId="0" animBg="1"/>
      <p:bldP spid="103" grpId="0" animBg="1"/>
      <p:bldP spid="97" grpId="0" animBg="1"/>
      <p:bldP spid="10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テキスト ボックス 50"/>
          <p:cNvSpPr txBox="1"/>
          <p:nvPr/>
        </p:nvSpPr>
        <p:spPr>
          <a:xfrm>
            <a:off x="168270" y="0"/>
            <a:ext cx="6856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  <a:latin typeface="+mj-ea"/>
                <a:ea typeface="+mj-ea"/>
              </a:rPr>
              <a:t>PROMO TEC </a:t>
            </a:r>
            <a:r>
              <a:rPr lang="ja-JP" altLang="en-US" b="1" dirty="0" smtClean="0">
                <a:solidFill>
                  <a:schemeClr val="bg1"/>
                </a:solidFill>
                <a:latin typeface="+mj-ea"/>
                <a:ea typeface="+mj-ea"/>
              </a:rPr>
              <a:t>のネットワーク</a:t>
            </a:r>
            <a:endParaRPr kumimoji="1" lang="ja-JP" altLang="en-US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1" name="スライド番号プレースホルダ 2"/>
          <p:cNvSpPr>
            <a:spLocks noGrp="1"/>
          </p:cNvSpPr>
          <p:nvPr>
            <p:ph type="sldNum" sz="quarter" idx="12"/>
          </p:nvPr>
        </p:nvSpPr>
        <p:spPr>
          <a:xfrm>
            <a:off x="8855964" y="2272"/>
            <a:ext cx="825500" cy="365760"/>
          </a:xfrm>
        </p:spPr>
        <p:txBody>
          <a:bodyPr/>
          <a:lstStyle/>
          <a:p>
            <a:fld id="{8E4C3E92-36B1-4C78-A09F-79BFB1A92E70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  <p:grpSp>
        <p:nvGrpSpPr>
          <p:cNvPr id="2" name="グループ化 42"/>
          <p:cNvGrpSpPr/>
          <p:nvPr/>
        </p:nvGrpSpPr>
        <p:grpSpPr>
          <a:xfrm>
            <a:off x="907249" y="692331"/>
            <a:ext cx="8046279" cy="5951379"/>
            <a:chOff x="907249" y="692331"/>
            <a:chExt cx="8046279" cy="5951379"/>
          </a:xfrm>
        </p:grpSpPr>
        <p:grpSp>
          <p:nvGrpSpPr>
            <p:cNvPr id="3" name="グループ化 102"/>
            <p:cNvGrpSpPr/>
            <p:nvPr/>
          </p:nvGrpSpPr>
          <p:grpSpPr>
            <a:xfrm>
              <a:off x="907249" y="692331"/>
              <a:ext cx="7563567" cy="5929354"/>
              <a:chOff x="2000232" y="857232"/>
              <a:chExt cx="5087001" cy="3786213"/>
            </a:xfrm>
          </p:grpSpPr>
          <p:pic>
            <p:nvPicPr>
              <p:cNvPr id="104" name="Picture 2" descr="C:\Documents and Settings\t52704\デスクトップ\a_00_eastern_asia_800p.gif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33" t="746" r="667" b="3043"/>
              <a:stretch>
                <a:fillRect/>
              </a:stretch>
            </p:blipFill>
            <p:spPr bwMode="auto">
              <a:xfrm>
                <a:off x="2000232" y="857232"/>
                <a:ext cx="5087001" cy="3786213"/>
              </a:xfrm>
              <a:prstGeom prst="rect">
                <a:avLst/>
              </a:prstGeom>
              <a:noFill/>
            </p:spPr>
          </p:pic>
          <p:sp>
            <p:nvSpPr>
              <p:cNvPr id="105" name="円/楕円 104"/>
              <p:cNvSpPr/>
              <p:nvPr/>
            </p:nvSpPr>
            <p:spPr>
              <a:xfrm>
                <a:off x="2562761" y="2357430"/>
                <a:ext cx="151851" cy="16100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00" dirty="0">
                  <a:solidFill>
                    <a:srgbClr val="FF0000"/>
                  </a:solidFill>
                  <a:latin typeface="HGP創英角ｺﾞｼｯｸUB" pitchFamily="50" charset="-128"/>
                  <a:ea typeface="HGP創英角ｺﾞｼｯｸUB" pitchFamily="50" charset="-128"/>
                </a:endParaRPr>
              </a:p>
            </p:txBody>
          </p:sp>
          <p:sp>
            <p:nvSpPr>
              <p:cNvPr id="106" name="円/楕円 105"/>
              <p:cNvSpPr/>
              <p:nvPr/>
            </p:nvSpPr>
            <p:spPr>
              <a:xfrm>
                <a:off x="4202069" y="3972849"/>
                <a:ext cx="151851" cy="16100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00">
                  <a:solidFill>
                    <a:prstClr val="white"/>
                  </a:solidFill>
                  <a:latin typeface="HGP創英角ｺﾞｼｯｸUB" pitchFamily="50" charset="-128"/>
                  <a:ea typeface="HGP創英角ｺﾞｼｯｸUB" pitchFamily="50" charset="-128"/>
                </a:endParaRPr>
              </a:p>
            </p:txBody>
          </p:sp>
          <p:sp>
            <p:nvSpPr>
              <p:cNvPr id="107" name="円/楕円 106"/>
              <p:cNvSpPr/>
              <p:nvPr/>
            </p:nvSpPr>
            <p:spPr>
              <a:xfrm>
                <a:off x="5720575" y="1874424"/>
                <a:ext cx="96145" cy="11548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00">
                  <a:solidFill>
                    <a:prstClr val="white"/>
                  </a:solidFill>
                  <a:latin typeface="HGP創英角ｺﾞｼｯｸUB" pitchFamily="50" charset="-128"/>
                  <a:ea typeface="HGP創英角ｺﾞｼｯｸUB" pitchFamily="50" charset="-128"/>
                </a:endParaRPr>
              </a:p>
            </p:txBody>
          </p:sp>
          <p:sp>
            <p:nvSpPr>
              <p:cNvPr id="108" name="円/楕円 107"/>
              <p:cNvSpPr/>
              <p:nvPr/>
            </p:nvSpPr>
            <p:spPr>
              <a:xfrm>
                <a:off x="5948352" y="1817913"/>
                <a:ext cx="96145" cy="11548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00">
                  <a:solidFill>
                    <a:prstClr val="white"/>
                  </a:solidFill>
                  <a:latin typeface="HGP創英角ｺﾞｼｯｸUB" pitchFamily="50" charset="-128"/>
                  <a:ea typeface="HGP創英角ｺﾞｼｯｸUB" pitchFamily="50" charset="-128"/>
                </a:endParaRPr>
              </a:p>
            </p:txBody>
          </p:sp>
          <p:sp>
            <p:nvSpPr>
              <p:cNvPr id="109" name="円/楕円 108"/>
              <p:cNvSpPr/>
              <p:nvPr/>
            </p:nvSpPr>
            <p:spPr>
              <a:xfrm>
                <a:off x="6228350" y="1704892"/>
                <a:ext cx="96145" cy="11548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00">
                  <a:solidFill>
                    <a:prstClr val="white"/>
                  </a:solidFill>
                  <a:latin typeface="HGP創英角ｺﾞｼｯｸUB" pitchFamily="50" charset="-128"/>
                  <a:ea typeface="HGP創英角ｺﾞｼｯｸUB" pitchFamily="50" charset="-128"/>
                </a:endParaRPr>
              </a:p>
            </p:txBody>
          </p:sp>
          <p:sp>
            <p:nvSpPr>
              <p:cNvPr id="110" name="円/楕円 109"/>
              <p:cNvSpPr/>
              <p:nvPr/>
            </p:nvSpPr>
            <p:spPr>
              <a:xfrm>
                <a:off x="6064799" y="1761402"/>
                <a:ext cx="96145" cy="11548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00">
                  <a:solidFill>
                    <a:prstClr val="white"/>
                  </a:solidFill>
                  <a:latin typeface="HGP創英角ｺﾞｼｯｸUB" pitchFamily="50" charset="-128"/>
                  <a:ea typeface="HGP創英角ｺﾞｼｯｸUB" pitchFamily="50" charset="-128"/>
                </a:endParaRPr>
              </a:p>
            </p:txBody>
          </p:sp>
          <p:sp>
            <p:nvSpPr>
              <p:cNvPr id="111" name="円/楕円 110"/>
              <p:cNvSpPr/>
              <p:nvPr/>
            </p:nvSpPr>
            <p:spPr>
              <a:xfrm>
                <a:off x="4353919" y="4375363"/>
                <a:ext cx="151851" cy="16100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00">
                  <a:solidFill>
                    <a:prstClr val="white"/>
                  </a:solidFill>
                  <a:latin typeface="HGP創英角ｺﾞｼｯｸUB" pitchFamily="50" charset="-128"/>
                  <a:ea typeface="HGP創英角ｺﾞｼｯｸUB" pitchFamily="50" charset="-128"/>
                </a:endParaRPr>
              </a:p>
            </p:txBody>
          </p:sp>
          <p:sp>
            <p:nvSpPr>
              <p:cNvPr id="112" name="テキスト ボックス 111"/>
              <p:cNvSpPr txBox="1"/>
              <p:nvPr/>
            </p:nvSpPr>
            <p:spPr>
              <a:xfrm>
                <a:off x="4202292" y="3275492"/>
                <a:ext cx="331201" cy="2947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400" dirty="0" smtClean="0">
                    <a:solidFill>
                      <a:schemeClr val="bg1">
                        <a:lumMod val="65000"/>
                      </a:schemeClr>
                    </a:solidFill>
                    <a:latin typeface="HGP創英角ｺﾞｼｯｸUB" pitchFamily="50" charset="-128"/>
                    <a:ea typeface="HGP創英角ｺﾞｼｯｸUB" pitchFamily="50" charset="-128"/>
                  </a:rPr>
                  <a:t>★</a:t>
                </a:r>
                <a:endParaRPr kumimoji="1" lang="ja-JP" altLang="en-US" sz="2400" dirty="0">
                  <a:solidFill>
                    <a:schemeClr val="bg1">
                      <a:lumMod val="65000"/>
                    </a:schemeClr>
                  </a:solidFill>
                  <a:latin typeface="HGP創英角ｺﾞｼｯｸUB" pitchFamily="50" charset="-128"/>
                  <a:ea typeface="HGP創英角ｺﾞｼｯｸUB" pitchFamily="50" charset="-128"/>
                </a:endParaRPr>
              </a:p>
            </p:txBody>
          </p:sp>
        </p:grpSp>
        <p:sp>
          <p:nvSpPr>
            <p:cNvPr id="45" name="テキスト ボックス 44"/>
            <p:cNvSpPr txBox="1"/>
            <p:nvPr/>
          </p:nvSpPr>
          <p:spPr>
            <a:xfrm>
              <a:off x="1407316" y="2692596"/>
              <a:ext cx="13016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err="1" smtClean="0">
                  <a:solidFill>
                    <a:schemeClr val="bg1">
                      <a:lumMod val="65000"/>
                    </a:schemeClr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Gurgaon</a:t>
              </a:r>
              <a:endParaRPr kumimoji="1" lang="ja-JP" altLang="en-US" sz="1400" dirty="0">
                <a:solidFill>
                  <a:schemeClr val="bg1">
                    <a:lumMod val="6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3177455" y="5486290"/>
              <a:ext cx="13016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chemeClr val="bg1">
                      <a:lumMod val="65000"/>
                    </a:schemeClr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Singapore</a:t>
              </a:r>
              <a:endParaRPr kumimoji="1" lang="ja-JP" altLang="en-US" sz="1400" dirty="0">
                <a:solidFill>
                  <a:schemeClr val="bg1">
                    <a:lumMod val="6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3534645" y="6335933"/>
              <a:ext cx="13016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chemeClr val="bg1">
                      <a:lumMod val="65000"/>
                    </a:schemeClr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Jakarta</a:t>
              </a:r>
              <a:endParaRPr kumimoji="1" lang="ja-JP" altLang="en-US" sz="1400" dirty="0">
                <a:solidFill>
                  <a:schemeClr val="bg1">
                    <a:lumMod val="6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4105978" y="4335669"/>
              <a:ext cx="22305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chemeClr val="bg1">
                      <a:lumMod val="65000"/>
                    </a:schemeClr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Ho-Chi-Minh City</a:t>
              </a:r>
              <a:endParaRPr kumimoji="1" lang="ja-JP" altLang="en-US" sz="1400" dirty="0">
                <a:solidFill>
                  <a:schemeClr val="bg1">
                    <a:lumMod val="6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3640502" y="3920045"/>
              <a:ext cx="775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 smtClean="0">
                  <a:solidFill>
                    <a:schemeClr val="bg1">
                      <a:lumMod val="65000"/>
                    </a:schemeClr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★</a:t>
              </a:r>
              <a:endParaRPr kumimoji="1" lang="ja-JP" altLang="en-US" sz="2400" dirty="0">
                <a:solidFill>
                  <a:schemeClr val="bg1">
                    <a:lumMod val="6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3730213" y="4971576"/>
              <a:ext cx="775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 smtClean="0">
                  <a:solidFill>
                    <a:schemeClr val="bg1">
                      <a:lumMod val="65000"/>
                    </a:schemeClr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★</a:t>
              </a:r>
              <a:endParaRPr kumimoji="1" lang="ja-JP" altLang="en-US" sz="2400" dirty="0">
                <a:solidFill>
                  <a:schemeClr val="bg1">
                    <a:lumMod val="6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2712934" y="4045628"/>
              <a:ext cx="1805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solidFill>
                    <a:schemeClr val="bg1">
                      <a:lumMod val="65000"/>
                    </a:schemeClr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Bangkok</a:t>
              </a:r>
              <a:endParaRPr lang="ja-JP" altLang="en-US" sz="1400" dirty="0">
                <a:solidFill>
                  <a:schemeClr val="bg1">
                    <a:lumMod val="6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2075636" y="5052499"/>
              <a:ext cx="1805694" cy="307777"/>
            </a:xfrm>
            <a:prstGeom prst="rect">
              <a:avLst/>
            </a:prstGeom>
            <a:solidFill>
              <a:srgbClr val="F2F2F2">
                <a:alpha val="43922"/>
              </a:srgb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400" dirty="0" smtClean="0">
                  <a:solidFill>
                    <a:schemeClr val="bg1">
                      <a:lumMod val="65000"/>
                    </a:schemeClr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Kuala Lumpur</a:t>
              </a:r>
              <a:endParaRPr lang="ja-JP" altLang="en-US" sz="1400" dirty="0">
                <a:solidFill>
                  <a:schemeClr val="bg1">
                    <a:lumMod val="6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7336669" y="1906776"/>
              <a:ext cx="16168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solidFill>
                    <a:schemeClr val="bg1">
                      <a:lumMod val="65000"/>
                    </a:schemeClr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Tokyo</a:t>
              </a:r>
              <a:endParaRPr lang="ja-JP" altLang="en-US" sz="1400" dirty="0">
                <a:solidFill>
                  <a:schemeClr val="bg1">
                    <a:lumMod val="6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6765164" y="2313379"/>
              <a:ext cx="16262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solidFill>
                    <a:schemeClr val="bg1">
                      <a:lumMod val="65000"/>
                    </a:schemeClr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Osaka</a:t>
              </a:r>
              <a:endParaRPr lang="ja-JP" altLang="en-US" sz="1400" dirty="0">
                <a:solidFill>
                  <a:schemeClr val="bg1">
                    <a:lumMod val="6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6536751" y="2479383"/>
              <a:ext cx="1628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solidFill>
                    <a:schemeClr val="bg1">
                      <a:lumMod val="65000"/>
                    </a:schemeClr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Fukuoka</a:t>
              </a:r>
              <a:endParaRPr lang="ja-JP" altLang="en-US" sz="1400" dirty="0">
                <a:solidFill>
                  <a:schemeClr val="bg1">
                    <a:lumMod val="6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7210644" y="2121090"/>
              <a:ext cx="16262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solidFill>
                    <a:schemeClr val="bg1">
                      <a:lumMod val="65000"/>
                    </a:schemeClr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Nagoya</a:t>
              </a:r>
              <a:endParaRPr lang="ja-JP" altLang="en-US" sz="1400" dirty="0">
                <a:solidFill>
                  <a:schemeClr val="bg1">
                    <a:lumMod val="6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4169589" y="1794427"/>
              <a:ext cx="14827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solidFill>
                    <a:schemeClr val="bg1">
                      <a:lumMod val="65000"/>
                    </a:schemeClr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Beijing</a:t>
              </a:r>
              <a:endParaRPr lang="ja-JP" altLang="en-US" sz="1400" dirty="0">
                <a:solidFill>
                  <a:schemeClr val="bg1">
                    <a:lumMod val="6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60" name="円/楕円 59"/>
            <p:cNvSpPr/>
            <p:nvPr/>
          </p:nvSpPr>
          <p:spPr>
            <a:xfrm>
              <a:off x="5049713" y="1906302"/>
              <a:ext cx="225778" cy="25214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 dirty="0">
                <a:solidFill>
                  <a:schemeClr val="bg1">
                    <a:lumMod val="6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84" name="テキスト ボックス 83"/>
            <p:cNvSpPr txBox="1"/>
            <p:nvPr/>
          </p:nvSpPr>
          <p:spPr>
            <a:xfrm>
              <a:off x="4306194" y="1475453"/>
              <a:ext cx="1487038" cy="2616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100" dirty="0" smtClean="0">
                  <a:solidFill>
                    <a:schemeClr val="bg1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電通テック北京</a:t>
              </a:r>
              <a:endParaRPr lang="ja-JP" altLang="en-US" sz="11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100" name="円/楕円 99"/>
            <p:cNvSpPr/>
            <p:nvPr/>
          </p:nvSpPr>
          <p:spPr>
            <a:xfrm>
              <a:off x="5474581" y="2996656"/>
              <a:ext cx="225778" cy="25214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 dirty="0">
                <a:solidFill>
                  <a:schemeClr val="bg1">
                    <a:lumMod val="6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101" name="テキスト ボックス 100"/>
            <p:cNvSpPr txBox="1"/>
            <p:nvPr/>
          </p:nvSpPr>
          <p:spPr>
            <a:xfrm>
              <a:off x="4606696" y="2906909"/>
              <a:ext cx="13726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solidFill>
                    <a:schemeClr val="bg1">
                      <a:lumMod val="65000"/>
                    </a:schemeClr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Shanghai</a:t>
              </a:r>
              <a:endParaRPr lang="ja-JP" altLang="en-US" sz="1400" dirty="0">
                <a:solidFill>
                  <a:schemeClr val="bg1">
                    <a:lumMod val="6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102" name="円/楕円 101"/>
            <p:cNvSpPr/>
            <p:nvPr/>
          </p:nvSpPr>
          <p:spPr>
            <a:xfrm>
              <a:off x="4823934" y="3556029"/>
              <a:ext cx="225778" cy="25214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 dirty="0">
                <a:solidFill>
                  <a:schemeClr val="bg1">
                    <a:lumMod val="6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103" name="テキスト ボックス 102"/>
            <p:cNvSpPr txBox="1"/>
            <p:nvPr/>
          </p:nvSpPr>
          <p:spPr>
            <a:xfrm>
              <a:off x="3987543" y="3313513"/>
              <a:ext cx="1805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err="1" smtClean="0">
                  <a:solidFill>
                    <a:schemeClr val="bg1">
                      <a:lumMod val="65000"/>
                    </a:schemeClr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Dongguan</a:t>
              </a:r>
              <a:endParaRPr lang="ja-JP" altLang="en-US" sz="1400" dirty="0">
                <a:solidFill>
                  <a:schemeClr val="bg1">
                    <a:lumMod val="6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</p:grpSp>
      <p:sp>
        <p:nvSpPr>
          <p:cNvPr id="89" name="正方形/長方形 88"/>
          <p:cNvSpPr/>
          <p:nvPr/>
        </p:nvSpPr>
        <p:spPr>
          <a:xfrm>
            <a:off x="380968" y="642918"/>
            <a:ext cx="8643998" cy="6000792"/>
          </a:xfrm>
          <a:prstGeom prst="rect">
            <a:avLst/>
          </a:prstGeom>
          <a:solidFill>
            <a:srgbClr val="FFFFFF">
              <a:alpha val="5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HGSｺﾞｼｯｸM"/>
              <a:cs typeface="+mn-cs"/>
            </a:endParaRPr>
          </a:p>
        </p:txBody>
      </p:sp>
      <p:grpSp>
        <p:nvGrpSpPr>
          <p:cNvPr id="4" name="グループ化 120"/>
          <p:cNvGrpSpPr/>
          <p:nvPr/>
        </p:nvGrpSpPr>
        <p:grpSpPr>
          <a:xfrm>
            <a:off x="1952604" y="714356"/>
            <a:ext cx="5715040" cy="5500726"/>
            <a:chOff x="5429255" y="2000240"/>
            <a:chExt cx="3429025" cy="3357586"/>
          </a:xfrm>
        </p:grpSpPr>
        <p:sp>
          <p:nvSpPr>
            <p:cNvPr id="91" name="Freeform 7"/>
            <p:cNvSpPr>
              <a:spLocks/>
            </p:cNvSpPr>
            <p:nvPr/>
          </p:nvSpPr>
          <p:spPr bwMode="auto">
            <a:xfrm>
              <a:off x="7196251" y="2000240"/>
              <a:ext cx="1662027" cy="1625813"/>
            </a:xfrm>
            <a:custGeom>
              <a:avLst/>
              <a:gdLst/>
              <a:ahLst/>
              <a:cxnLst>
                <a:cxn ang="0">
                  <a:pos x="1520" y="1519"/>
                </a:cxn>
                <a:cxn ang="0">
                  <a:pos x="1519" y="1481"/>
                </a:cxn>
                <a:cxn ang="0">
                  <a:pos x="1513" y="1404"/>
                </a:cxn>
                <a:cxn ang="0">
                  <a:pos x="1502" y="1329"/>
                </a:cxn>
                <a:cxn ang="0">
                  <a:pos x="1489" y="1254"/>
                </a:cxn>
                <a:cxn ang="0">
                  <a:pos x="1473" y="1181"/>
                </a:cxn>
                <a:cxn ang="0">
                  <a:pos x="1453" y="1109"/>
                </a:cxn>
                <a:cxn ang="0">
                  <a:pos x="1429" y="1039"/>
                </a:cxn>
                <a:cxn ang="0">
                  <a:pos x="1388" y="936"/>
                </a:cxn>
                <a:cxn ang="0">
                  <a:pos x="1324" y="806"/>
                </a:cxn>
                <a:cxn ang="0">
                  <a:pos x="1246" y="681"/>
                </a:cxn>
                <a:cxn ang="0">
                  <a:pos x="1160" y="566"/>
                </a:cxn>
                <a:cxn ang="0">
                  <a:pos x="1061" y="459"/>
                </a:cxn>
                <a:cxn ang="0">
                  <a:pos x="954" y="362"/>
                </a:cxn>
                <a:cxn ang="0">
                  <a:pos x="839" y="274"/>
                </a:cxn>
                <a:cxn ang="0">
                  <a:pos x="716" y="196"/>
                </a:cxn>
                <a:cxn ang="0">
                  <a:pos x="584" y="132"/>
                </a:cxn>
                <a:cxn ang="0">
                  <a:pos x="481" y="91"/>
                </a:cxn>
                <a:cxn ang="0">
                  <a:pos x="411" y="67"/>
                </a:cxn>
                <a:cxn ang="0">
                  <a:pos x="339" y="47"/>
                </a:cxn>
                <a:cxn ang="0">
                  <a:pos x="266" y="31"/>
                </a:cxn>
                <a:cxn ang="0">
                  <a:pos x="191" y="18"/>
                </a:cxn>
                <a:cxn ang="0">
                  <a:pos x="116" y="7"/>
                </a:cxn>
                <a:cxn ang="0">
                  <a:pos x="40" y="1"/>
                </a:cxn>
                <a:cxn ang="0">
                  <a:pos x="0" y="382"/>
                </a:cxn>
                <a:cxn ang="0">
                  <a:pos x="58" y="385"/>
                </a:cxn>
                <a:cxn ang="0">
                  <a:pos x="170" y="401"/>
                </a:cxn>
                <a:cxn ang="0">
                  <a:pos x="280" y="426"/>
                </a:cxn>
                <a:cxn ang="0">
                  <a:pos x="384" y="463"/>
                </a:cxn>
                <a:cxn ang="0">
                  <a:pos x="485" y="507"/>
                </a:cxn>
                <a:cxn ang="0">
                  <a:pos x="579" y="560"/>
                </a:cxn>
                <a:cxn ang="0">
                  <a:pos x="669" y="623"/>
                </a:cxn>
                <a:cxn ang="0">
                  <a:pos x="752" y="692"/>
                </a:cxn>
                <a:cxn ang="0">
                  <a:pos x="828" y="768"/>
                </a:cxn>
                <a:cxn ang="0">
                  <a:pos x="899" y="851"/>
                </a:cxn>
                <a:cxn ang="0">
                  <a:pos x="960" y="941"/>
                </a:cxn>
                <a:cxn ang="0">
                  <a:pos x="1013" y="1036"/>
                </a:cxn>
                <a:cxn ang="0">
                  <a:pos x="1058" y="1136"/>
                </a:cxn>
                <a:cxn ang="0">
                  <a:pos x="1094" y="1241"/>
                </a:cxn>
                <a:cxn ang="0">
                  <a:pos x="1120" y="1349"/>
                </a:cxn>
                <a:cxn ang="0">
                  <a:pos x="1135" y="1462"/>
                </a:cxn>
                <a:cxn ang="0">
                  <a:pos x="1139" y="1519"/>
                </a:cxn>
              </a:cxnLst>
              <a:rect l="0" t="0" r="r" b="b"/>
              <a:pathLst>
                <a:path w="1520" h="1519">
                  <a:moveTo>
                    <a:pt x="1139" y="1519"/>
                  </a:moveTo>
                  <a:lnTo>
                    <a:pt x="1520" y="1519"/>
                  </a:lnTo>
                  <a:lnTo>
                    <a:pt x="1520" y="1519"/>
                  </a:lnTo>
                  <a:lnTo>
                    <a:pt x="1519" y="1481"/>
                  </a:lnTo>
                  <a:lnTo>
                    <a:pt x="1516" y="1442"/>
                  </a:lnTo>
                  <a:lnTo>
                    <a:pt x="1513" y="1404"/>
                  </a:lnTo>
                  <a:lnTo>
                    <a:pt x="1508" y="1367"/>
                  </a:lnTo>
                  <a:lnTo>
                    <a:pt x="1502" y="1329"/>
                  </a:lnTo>
                  <a:lnTo>
                    <a:pt x="1497" y="1291"/>
                  </a:lnTo>
                  <a:lnTo>
                    <a:pt x="1489" y="1254"/>
                  </a:lnTo>
                  <a:lnTo>
                    <a:pt x="1482" y="1218"/>
                  </a:lnTo>
                  <a:lnTo>
                    <a:pt x="1473" y="1181"/>
                  </a:lnTo>
                  <a:lnTo>
                    <a:pt x="1463" y="1146"/>
                  </a:lnTo>
                  <a:lnTo>
                    <a:pt x="1453" y="1109"/>
                  </a:lnTo>
                  <a:lnTo>
                    <a:pt x="1442" y="1074"/>
                  </a:lnTo>
                  <a:lnTo>
                    <a:pt x="1429" y="1039"/>
                  </a:lnTo>
                  <a:lnTo>
                    <a:pt x="1416" y="1005"/>
                  </a:lnTo>
                  <a:lnTo>
                    <a:pt x="1388" y="936"/>
                  </a:lnTo>
                  <a:lnTo>
                    <a:pt x="1357" y="870"/>
                  </a:lnTo>
                  <a:lnTo>
                    <a:pt x="1324" y="806"/>
                  </a:lnTo>
                  <a:lnTo>
                    <a:pt x="1287" y="743"/>
                  </a:lnTo>
                  <a:lnTo>
                    <a:pt x="1246" y="681"/>
                  </a:lnTo>
                  <a:lnTo>
                    <a:pt x="1204" y="623"/>
                  </a:lnTo>
                  <a:lnTo>
                    <a:pt x="1160" y="566"/>
                  </a:lnTo>
                  <a:lnTo>
                    <a:pt x="1111" y="511"/>
                  </a:lnTo>
                  <a:lnTo>
                    <a:pt x="1061" y="459"/>
                  </a:lnTo>
                  <a:lnTo>
                    <a:pt x="1009" y="409"/>
                  </a:lnTo>
                  <a:lnTo>
                    <a:pt x="954" y="362"/>
                  </a:lnTo>
                  <a:lnTo>
                    <a:pt x="897" y="316"/>
                  </a:lnTo>
                  <a:lnTo>
                    <a:pt x="839" y="274"/>
                  </a:lnTo>
                  <a:lnTo>
                    <a:pt x="777" y="234"/>
                  </a:lnTo>
                  <a:lnTo>
                    <a:pt x="716" y="196"/>
                  </a:lnTo>
                  <a:lnTo>
                    <a:pt x="650" y="163"/>
                  </a:lnTo>
                  <a:lnTo>
                    <a:pt x="584" y="132"/>
                  </a:lnTo>
                  <a:lnTo>
                    <a:pt x="516" y="104"/>
                  </a:lnTo>
                  <a:lnTo>
                    <a:pt x="481" y="91"/>
                  </a:lnTo>
                  <a:lnTo>
                    <a:pt x="446" y="79"/>
                  </a:lnTo>
                  <a:lnTo>
                    <a:pt x="411" y="67"/>
                  </a:lnTo>
                  <a:lnTo>
                    <a:pt x="376" y="57"/>
                  </a:lnTo>
                  <a:lnTo>
                    <a:pt x="339" y="47"/>
                  </a:lnTo>
                  <a:lnTo>
                    <a:pt x="302" y="38"/>
                  </a:lnTo>
                  <a:lnTo>
                    <a:pt x="266" y="31"/>
                  </a:lnTo>
                  <a:lnTo>
                    <a:pt x="229" y="23"/>
                  </a:lnTo>
                  <a:lnTo>
                    <a:pt x="191" y="18"/>
                  </a:lnTo>
                  <a:lnTo>
                    <a:pt x="154" y="12"/>
                  </a:lnTo>
                  <a:lnTo>
                    <a:pt x="116" y="7"/>
                  </a:lnTo>
                  <a:lnTo>
                    <a:pt x="78" y="4"/>
                  </a:lnTo>
                  <a:lnTo>
                    <a:pt x="40" y="1"/>
                  </a:lnTo>
                  <a:lnTo>
                    <a:pt x="0" y="0"/>
                  </a:lnTo>
                  <a:lnTo>
                    <a:pt x="0" y="382"/>
                  </a:lnTo>
                  <a:lnTo>
                    <a:pt x="0" y="382"/>
                  </a:lnTo>
                  <a:lnTo>
                    <a:pt x="58" y="385"/>
                  </a:lnTo>
                  <a:lnTo>
                    <a:pt x="115" y="393"/>
                  </a:lnTo>
                  <a:lnTo>
                    <a:pt x="170" y="401"/>
                  </a:lnTo>
                  <a:lnTo>
                    <a:pt x="226" y="413"/>
                  </a:lnTo>
                  <a:lnTo>
                    <a:pt x="280" y="426"/>
                  </a:lnTo>
                  <a:lnTo>
                    <a:pt x="333" y="444"/>
                  </a:lnTo>
                  <a:lnTo>
                    <a:pt x="384" y="463"/>
                  </a:lnTo>
                  <a:lnTo>
                    <a:pt x="436" y="483"/>
                  </a:lnTo>
                  <a:lnTo>
                    <a:pt x="485" y="507"/>
                  </a:lnTo>
                  <a:lnTo>
                    <a:pt x="532" y="533"/>
                  </a:lnTo>
                  <a:lnTo>
                    <a:pt x="579" y="560"/>
                  </a:lnTo>
                  <a:lnTo>
                    <a:pt x="625" y="590"/>
                  </a:lnTo>
                  <a:lnTo>
                    <a:pt x="669" y="623"/>
                  </a:lnTo>
                  <a:lnTo>
                    <a:pt x="711" y="656"/>
                  </a:lnTo>
                  <a:lnTo>
                    <a:pt x="752" y="692"/>
                  </a:lnTo>
                  <a:lnTo>
                    <a:pt x="792" y="728"/>
                  </a:lnTo>
                  <a:lnTo>
                    <a:pt x="828" y="768"/>
                  </a:lnTo>
                  <a:lnTo>
                    <a:pt x="865" y="809"/>
                  </a:lnTo>
                  <a:lnTo>
                    <a:pt x="899" y="851"/>
                  </a:lnTo>
                  <a:lnTo>
                    <a:pt x="931" y="895"/>
                  </a:lnTo>
                  <a:lnTo>
                    <a:pt x="960" y="941"/>
                  </a:lnTo>
                  <a:lnTo>
                    <a:pt x="988" y="988"/>
                  </a:lnTo>
                  <a:lnTo>
                    <a:pt x="1013" y="1036"/>
                  </a:lnTo>
                  <a:lnTo>
                    <a:pt x="1036" y="1086"/>
                  </a:lnTo>
                  <a:lnTo>
                    <a:pt x="1058" y="1136"/>
                  </a:lnTo>
                  <a:lnTo>
                    <a:pt x="1077" y="1188"/>
                  </a:lnTo>
                  <a:lnTo>
                    <a:pt x="1094" y="1241"/>
                  </a:lnTo>
                  <a:lnTo>
                    <a:pt x="1108" y="1295"/>
                  </a:lnTo>
                  <a:lnTo>
                    <a:pt x="1120" y="1349"/>
                  </a:lnTo>
                  <a:lnTo>
                    <a:pt x="1129" y="1405"/>
                  </a:lnTo>
                  <a:lnTo>
                    <a:pt x="1135" y="1462"/>
                  </a:lnTo>
                  <a:lnTo>
                    <a:pt x="1139" y="1519"/>
                  </a:lnTo>
                  <a:lnTo>
                    <a:pt x="1139" y="1519"/>
                  </a:lnTo>
                  <a:close/>
                </a:path>
              </a:pathLst>
            </a:custGeom>
            <a:solidFill>
              <a:srgbClr val="FFCC66">
                <a:alpha val="69804"/>
              </a:srgb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Freeform 8"/>
            <p:cNvSpPr>
              <a:spLocks/>
            </p:cNvSpPr>
            <p:nvPr/>
          </p:nvSpPr>
          <p:spPr bwMode="auto">
            <a:xfrm>
              <a:off x="5429255" y="2000240"/>
              <a:ext cx="1662027" cy="1625813"/>
            </a:xfrm>
            <a:custGeom>
              <a:avLst/>
              <a:gdLst/>
              <a:ahLst/>
              <a:cxnLst>
                <a:cxn ang="0">
                  <a:pos x="1520" y="0"/>
                </a:cxn>
                <a:cxn ang="0">
                  <a:pos x="1480" y="1"/>
                </a:cxn>
                <a:cxn ang="0">
                  <a:pos x="1404" y="7"/>
                </a:cxn>
                <a:cxn ang="0">
                  <a:pos x="1328" y="18"/>
                </a:cxn>
                <a:cxn ang="0">
                  <a:pos x="1254" y="31"/>
                </a:cxn>
                <a:cxn ang="0">
                  <a:pos x="1181" y="47"/>
                </a:cxn>
                <a:cxn ang="0">
                  <a:pos x="1109" y="67"/>
                </a:cxn>
                <a:cxn ang="0">
                  <a:pos x="1039" y="91"/>
                </a:cxn>
                <a:cxn ang="0">
                  <a:pos x="936" y="132"/>
                </a:cxn>
                <a:cxn ang="0">
                  <a:pos x="804" y="196"/>
                </a:cxn>
                <a:cxn ang="0">
                  <a:pos x="681" y="274"/>
                </a:cxn>
                <a:cxn ang="0">
                  <a:pos x="566" y="362"/>
                </a:cxn>
                <a:cxn ang="0">
                  <a:pos x="459" y="459"/>
                </a:cxn>
                <a:cxn ang="0">
                  <a:pos x="360" y="566"/>
                </a:cxn>
                <a:cxn ang="0">
                  <a:pos x="273" y="681"/>
                </a:cxn>
                <a:cxn ang="0">
                  <a:pos x="196" y="806"/>
                </a:cxn>
                <a:cxn ang="0">
                  <a:pos x="132" y="936"/>
                </a:cxn>
                <a:cxn ang="0">
                  <a:pos x="91" y="1039"/>
                </a:cxn>
                <a:cxn ang="0">
                  <a:pos x="67" y="1109"/>
                </a:cxn>
                <a:cxn ang="0">
                  <a:pos x="47" y="1181"/>
                </a:cxn>
                <a:cxn ang="0">
                  <a:pos x="31" y="1254"/>
                </a:cxn>
                <a:cxn ang="0">
                  <a:pos x="18" y="1329"/>
                </a:cxn>
                <a:cxn ang="0">
                  <a:pos x="7" y="1404"/>
                </a:cxn>
                <a:cxn ang="0">
                  <a:pos x="1" y="1481"/>
                </a:cxn>
                <a:cxn ang="0">
                  <a:pos x="381" y="1519"/>
                </a:cxn>
                <a:cxn ang="0">
                  <a:pos x="385" y="1462"/>
                </a:cxn>
                <a:cxn ang="0">
                  <a:pos x="400" y="1349"/>
                </a:cxn>
                <a:cxn ang="0">
                  <a:pos x="426" y="1241"/>
                </a:cxn>
                <a:cxn ang="0">
                  <a:pos x="462" y="1136"/>
                </a:cxn>
                <a:cxn ang="0">
                  <a:pos x="507" y="1036"/>
                </a:cxn>
                <a:cxn ang="0">
                  <a:pos x="560" y="941"/>
                </a:cxn>
                <a:cxn ang="0">
                  <a:pos x="621" y="851"/>
                </a:cxn>
                <a:cxn ang="0">
                  <a:pos x="690" y="768"/>
                </a:cxn>
                <a:cxn ang="0">
                  <a:pos x="768" y="692"/>
                </a:cxn>
                <a:cxn ang="0">
                  <a:pos x="850" y="623"/>
                </a:cxn>
                <a:cxn ang="0">
                  <a:pos x="939" y="560"/>
                </a:cxn>
                <a:cxn ang="0">
                  <a:pos x="1035" y="507"/>
                </a:cxn>
                <a:cxn ang="0">
                  <a:pos x="1136" y="463"/>
                </a:cxn>
                <a:cxn ang="0">
                  <a:pos x="1240" y="426"/>
                </a:cxn>
                <a:cxn ang="0">
                  <a:pos x="1350" y="401"/>
                </a:cxn>
                <a:cxn ang="0">
                  <a:pos x="1461" y="385"/>
                </a:cxn>
                <a:cxn ang="0">
                  <a:pos x="1520" y="382"/>
                </a:cxn>
              </a:cxnLst>
              <a:rect l="0" t="0" r="r" b="b"/>
              <a:pathLst>
                <a:path w="1520" h="1519">
                  <a:moveTo>
                    <a:pt x="1520" y="382"/>
                  </a:moveTo>
                  <a:lnTo>
                    <a:pt x="1520" y="0"/>
                  </a:lnTo>
                  <a:lnTo>
                    <a:pt x="1520" y="0"/>
                  </a:lnTo>
                  <a:lnTo>
                    <a:pt x="1480" y="1"/>
                  </a:lnTo>
                  <a:lnTo>
                    <a:pt x="1442" y="4"/>
                  </a:lnTo>
                  <a:lnTo>
                    <a:pt x="1404" y="7"/>
                  </a:lnTo>
                  <a:lnTo>
                    <a:pt x="1366" y="12"/>
                  </a:lnTo>
                  <a:lnTo>
                    <a:pt x="1328" y="18"/>
                  </a:lnTo>
                  <a:lnTo>
                    <a:pt x="1291" y="23"/>
                  </a:lnTo>
                  <a:lnTo>
                    <a:pt x="1254" y="31"/>
                  </a:lnTo>
                  <a:lnTo>
                    <a:pt x="1218" y="38"/>
                  </a:lnTo>
                  <a:lnTo>
                    <a:pt x="1181" y="47"/>
                  </a:lnTo>
                  <a:lnTo>
                    <a:pt x="1144" y="57"/>
                  </a:lnTo>
                  <a:lnTo>
                    <a:pt x="1109" y="67"/>
                  </a:lnTo>
                  <a:lnTo>
                    <a:pt x="1074" y="79"/>
                  </a:lnTo>
                  <a:lnTo>
                    <a:pt x="1039" y="91"/>
                  </a:lnTo>
                  <a:lnTo>
                    <a:pt x="1004" y="104"/>
                  </a:lnTo>
                  <a:lnTo>
                    <a:pt x="936" y="132"/>
                  </a:lnTo>
                  <a:lnTo>
                    <a:pt x="869" y="163"/>
                  </a:lnTo>
                  <a:lnTo>
                    <a:pt x="804" y="196"/>
                  </a:lnTo>
                  <a:lnTo>
                    <a:pt x="741" y="234"/>
                  </a:lnTo>
                  <a:lnTo>
                    <a:pt x="681" y="274"/>
                  </a:lnTo>
                  <a:lnTo>
                    <a:pt x="623" y="316"/>
                  </a:lnTo>
                  <a:lnTo>
                    <a:pt x="566" y="362"/>
                  </a:lnTo>
                  <a:lnTo>
                    <a:pt x="511" y="409"/>
                  </a:lnTo>
                  <a:lnTo>
                    <a:pt x="459" y="459"/>
                  </a:lnTo>
                  <a:lnTo>
                    <a:pt x="409" y="511"/>
                  </a:lnTo>
                  <a:lnTo>
                    <a:pt x="360" y="566"/>
                  </a:lnTo>
                  <a:lnTo>
                    <a:pt x="315" y="623"/>
                  </a:lnTo>
                  <a:lnTo>
                    <a:pt x="273" y="681"/>
                  </a:lnTo>
                  <a:lnTo>
                    <a:pt x="233" y="743"/>
                  </a:lnTo>
                  <a:lnTo>
                    <a:pt x="196" y="806"/>
                  </a:lnTo>
                  <a:lnTo>
                    <a:pt x="163" y="870"/>
                  </a:lnTo>
                  <a:lnTo>
                    <a:pt x="132" y="936"/>
                  </a:lnTo>
                  <a:lnTo>
                    <a:pt x="103" y="1005"/>
                  </a:lnTo>
                  <a:lnTo>
                    <a:pt x="91" y="1039"/>
                  </a:lnTo>
                  <a:lnTo>
                    <a:pt x="78" y="1074"/>
                  </a:lnTo>
                  <a:lnTo>
                    <a:pt x="67" y="1109"/>
                  </a:lnTo>
                  <a:lnTo>
                    <a:pt x="57" y="1146"/>
                  </a:lnTo>
                  <a:lnTo>
                    <a:pt x="47" y="1181"/>
                  </a:lnTo>
                  <a:lnTo>
                    <a:pt x="38" y="1218"/>
                  </a:lnTo>
                  <a:lnTo>
                    <a:pt x="31" y="1254"/>
                  </a:lnTo>
                  <a:lnTo>
                    <a:pt x="23" y="1291"/>
                  </a:lnTo>
                  <a:lnTo>
                    <a:pt x="18" y="1329"/>
                  </a:lnTo>
                  <a:lnTo>
                    <a:pt x="12" y="1367"/>
                  </a:lnTo>
                  <a:lnTo>
                    <a:pt x="7" y="1404"/>
                  </a:lnTo>
                  <a:lnTo>
                    <a:pt x="4" y="1442"/>
                  </a:lnTo>
                  <a:lnTo>
                    <a:pt x="1" y="1481"/>
                  </a:lnTo>
                  <a:lnTo>
                    <a:pt x="0" y="1519"/>
                  </a:lnTo>
                  <a:lnTo>
                    <a:pt x="381" y="1519"/>
                  </a:lnTo>
                  <a:lnTo>
                    <a:pt x="381" y="1519"/>
                  </a:lnTo>
                  <a:lnTo>
                    <a:pt x="385" y="1462"/>
                  </a:lnTo>
                  <a:lnTo>
                    <a:pt x="391" y="1405"/>
                  </a:lnTo>
                  <a:lnTo>
                    <a:pt x="400" y="1349"/>
                  </a:lnTo>
                  <a:lnTo>
                    <a:pt x="412" y="1295"/>
                  </a:lnTo>
                  <a:lnTo>
                    <a:pt x="426" y="1241"/>
                  </a:lnTo>
                  <a:lnTo>
                    <a:pt x="443" y="1188"/>
                  </a:lnTo>
                  <a:lnTo>
                    <a:pt x="462" y="1136"/>
                  </a:lnTo>
                  <a:lnTo>
                    <a:pt x="484" y="1086"/>
                  </a:lnTo>
                  <a:lnTo>
                    <a:pt x="507" y="1036"/>
                  </a:lnTo>
                  <a:lnTo>
                    <a:pt x="532" y="988"/>
                  </a:lnTo>
                  <a:lnTo>
                    <a:pt x="560" y="941"/>
                  </a:lnTo>
                  <a:lnTo>
                    <a:pt x="589" y="895"/>
                  </a:lnTo>
                  <a:lnTo>
                    <a:pt x="621" y="851"/>
                  </a:lnTo>
                  <a:lnTo>
                    <a:pt x="655" y="809"/>
                  </a:lnTo>
                  <a:lnTo>
                    <a:pt x="690" y="768"/>
                  </a:lnTo>
                  <a:lnTo>
                    <a:pt x="728" y="728"/>
                  </a:lnTo>
                  <a:lnTo>
                    <a:pt x="768" y="692"/>
                  </a:lnTo>
                  <a:lnTo>
                    <a:pt x="807" y="656"/>
                  </a:lnTo>
                  <a:lnTo>
                    <a:pt x="850" y="623"/>
                  </a:lnTo>
                  <a:lnTo>
                    <a:pt x="894" y="590"/>
                  </a:lnTo>
                  <a:lnTo>
                    <a:pt x="939" y="560"/>
                  </a:lnTo>
                  <a:lnTo>
                    <a:pt x="986" y="533"/>
                  </a:lnTo>
                  <a:lnTo>
                    <a:pt x="1035" y="507"/>
                  </a:lnTo>
                  <a:lnTo>
                    <a:pt x="1084" y="483"/>
                  </a:lnTo>
                  <a:lnTo>
                    <a:pt x="1136" y="463"/>
                  </a:lnTo>
                  <a:lnTo>
                    <a:pt x="1187" y="444"/>
                  </a:lnTo>
                  <a:lnTo>
                    <a:pt x="1240" y="426"/>
                  </a:lnTo>
                  <a:lnTo>
                    <a:pt x="1294" y="413"/>
                  </a:lnTo>
                  <a:lnTo>
                    <a:pt x="1350" y="401"/>
                  </a:lnTo>
                  <a:lnTo>
                    <a:pt x="1405" y="393"/>
                  </a:lnTo>
                  <a:lnTo>
                    <a:pt x="1461" y="385"/>
                  </a:lnTo>
                  <a:lnTo>
                    <a:pt x="1520" y="382"/>
                  </a:lnTo>
                  <a:lnTo>
                    <a:pt x="1520" y="382"/>
                  </a:lnTo>
                  <a:close/>
                </a:path>
              </a:pathLst>
            </a:custGeom>
            <a:solidFill>
              <a:srgbClr val="FF5050">
                <a:alpha val="69804"/>
              </a:srgb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Freeform 9"/>
            <p:cNvSpPr>
              <a:spLocks/>
            </p:cNvSpPr>
            <p:nvPr/>
          </p:nvSpPr>
          <p:spPr bwMode="auto">
            <a:xfrm>
              <a:off x="5429256" y="3732013"/>
              <a:ext cx="1662027" cy="16258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38"/>
                </a:cxn>
                <a:cxn ang="0">
                  <a:pos x="7" y="114"/>
                </a:cxn>
                <a:cxn ang="0">
                  <a:pos x="18" y="190"/>
                </a:cxn>
                <a:cxn ang="0">
                  <a:pos x="31" y="265"/>
                </a:cxn>
                <a:cxn ang="0">
                  <a:pos x="47" y="338"/>
                </a:cxn>
                <a:cxn ang="0">
                  <a:pos x="67" y="410"/>
                </a:cxn>
                <a:cxn ang="0">
                  <a:pos x="91" y="480"/>
                </a:cxn>
                <a:cxn ang="0">
                  <a:pos x="132" y="583"/>
                </a:cxn>
                <a:cxn ang="0">
                  <a:pos x="196" y="713"/>
                </a:cxn>
                <a:cxn ang="0">
                  <a:pos x="273" y="838"/>
                </a:cxn>
                <a:cxn ang="0">
                  <a:pos x="360" y="952"/>
                </a:cxn>
                <a:cxn ang="0">
                  <a:pos x="459" y="1060"/>
                </a:cxn>
                <a:cxn ang="0">
                  <a:pos x="566" y="1157"/>
                </a:cxn>
                <a:cxn ang="0">
                  <a:pos x="681" y="1245"/>
                </a:cxn>
                <a:cxn ang="0">
                  <a:pos x="804" y="1321"/>
                </a:cxn>
                <a:cxn ang="0">
                  <a:pos x="936" y="1387"/>
                </a:cxn>
                <a:cxn ang="0">
                  <a:pos x="1039" y="1428"/>
                </a:cxn>
                <a:cxn ang="0">
                  <a:pos x="1109" y="1452"/>
                </a:cxn>
                <a:cxn ang="0">
                  <a:pos x="1181" y="1471"/>
                </a:cxn>
                <a:cxn ang="0">
                  <a:pos x="1254" y="1488"/>
                </a:cxn>
                <a:cxn ang="0">
                  <a:pos x="1328" y="1501"/>
                </a:cxn>
                <a:cxn ang="0">
                  <a:pos x="1404" y="1510"/>
                </a:cxn>
                <a:cxn ang="0">
                  <a:pos x="1480" y="1518"/>
                </a:cxn>
                <a:cxn ang="0">
                  <a:pos x="1520" y="1137"/>
                </a:cxn>
                <a:cxn ang="0">
                  <a:pos x="1461" y="1134"/>
                </a:cxn>
                <a:cxn ang="0">
                  <a:pos x="1350" y="1118"/>
                </a:cxn>
                <a:cxn ang="0">
                  <a:pos x="1240" y="1091"/>
                </a:cxn>
                <a:cxn ang="0">
                  <a:pos x="1136" y="1056"/>
                </a:cxn>
                <a:cxn ang="0">
                  <a:pos x="1035" y="1012"/>
                </a:cxn>
                <a:cxn ang="0">
                  <a:pos x="939" y="958"/>
                </a:cxn>
                <a:cxn ang="0">
                  <a:pos x="850" y="896"/>
                </a:cxn>
                <a:cxn ang="0">
                  <a:pos x="768" y="827"/>
                </a:cxn>
                <a:cxn ang="0">
                  <a:pos x="690" y="751"/>
                </a:cxn>
                <a:cxn ang="0">
                  <a:pos x="621" y="668"/>
                </a:cxn>
                <a:cxn ang="0">
                  <a:pos x="560" y="578"/>
                </a:cxn>
                <a:cxn ang="0">
                  <a:pos x="507" y="483"/>
                </a:cxn>
                <a:cxn ang="0">
                  <a:pos x="462" y="383"/>
                </a:cxn>
                <a:cxn ang="0">
                  <a:pos x="426" y="278"/>
                </a:cxn>
                <a:cxn ang="0">
                  <a:pos x="400" y="170"/>
                </a:cxn>
                <a:cxn ang="0">
                  <a:pos x="385" y="57"/>
                </a:cxn>
                <a:cxn ang="0">
                  <a:pos x="381" y="0"/>
                </a:cxn>
              </a:cxnLst>
              <a:rect l="0" t="0" r="r" b="b"/>
              <a:pathLst>
                <a:path w="1520" h="1519">
                  <a:moveTo>
                    <a:pt x="38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38"/>
                  </a:lnTo>
                  <a:lnTo>
                    <a:pt x="4" y="76"/>
                  </a:lnTo>
                  <a:lnTo>
                    <a:pt x="7" y="114"/>
                  </a:lnTo>
                  <a:lnTo>
                    <a:pt x="12" y="152"/>
                  </a:lnTo>
                  <a:lnTo>
                    <a:pt x="18" y="190"/>
                  </a:lnTo>
                  <a:lnTo>
                    <a:pt x="23" y="227"/>
                  </a:lnTo>
                  <a:lnTo>
                    <a:pt x="31" y="265"/>
                  </a:lnTo>
                  <a:lnTo>
                    <a:pt x="38" y="301"/>
                  </a:lnTo>
                  <a:lnTo>
                    <a:pt x="47" y="338"/>
                  </a:lnTo>
                  <a:lnTo>
                    <a:pt x="57" y="373"/>
                  </a:lnTo>
                  <a:lnTo>
                    <a:pt x="67" y="410"/>
                  </a:lnTo>
                  <a:lnTo>
                    <a:pt x="78" y="445"/>
                  </a:lnTo>
                  <a:lnTo>
                    <a:pt x="91" y="480"/>
                  </a:lnTo>
                  <a:lnTo>
                    <a:pt x="103" y="514"/>
                  </a:lnTo>
                  <a:lnTo>
                    <a:pt x="132" y="583"/>
                  </a:lnTo>
                  <a:lnTo>
                    <a:pt x="163" y="649"/>
                  </a:lnTo>
                  <a:lnTo>
                    <a:pt x="196" y="713"/>
                  </a:lnTo>
                  <a:lnTo>
                    <a:pt x="233" y="776"/>
                  </a:lnTo>
                  <a:lnTo>
                    <a:pt x="273" y="838"/>
                  </a:lnTo>
                  <a:lnTo>
                    <a:pt x="315" y="896"/>
                  </a:lnTo>
                  <a:lnTo>
                    <a:pt x="360" y="952"/>
                  </a:lnTo>
                  <a:lnTo>
                    <a:pt x="409" y="1008"/>
                  </a:lnTo>
                  <a:lnTo>
                    <a:pt x="459" y="1060"/>
                  </a:lnTo>
                  <a:lnTo>
                    <a:pt x="511" y="1110"/>
                  </a:lnTo>
                  <a:lnTo>
                    <a:pt x="566" y="1157"/>
                  </a:lnTo>
                  <a:lnTo>
                    <a:pt x="623" y="1203"/>
                  </a:lnTo>
                  <a:lnTo>
                    <a:pt x="681" y="1245"/>
                  </a:lnTo>
                  <a:lnTo>
                    <a:pt x="741" y="1285"/>
                  </a:lnTo>
                  <a:lnTo>
                    <a:pt x="804" y="1321"/>
                  </a:lnTo>
                  <a:lnTo>
                    <a:pt x="869" y="1356"/>
                  </a:lnTo>
                  <a:lnTo>
                    <a:pt x="936" y="1387"/>
                  </a:lnTo>
                  <a:lnTo>
                    <a:pt x="1004" y="1415"/>
                  </a:lnTo>
                  <a:lnTo>
                    <a:pt x="1039" y="1428"/>
                  </a:lnTo>
                  <a:lnTo>
                    <a:pt x="1074" y="1440"/>
                  </a:lnTo>
                  <a:lnTo>
                    <a:pt x="1109" y="1452"/>
                  </a:lnTo>
                  <a:lnTo>
                    <a:pt x="1144" y="1462"/>
                  </a:lnTo>
                  <a:lnTo>
                    <a:pt x="1181" y="1471"/>
                  </a:lnTo>
                  <a:lnTo>
                    <a:pt x="1218" y="1480"/>
                  </a:lnTo>
                  <a:lnTo>
                    <a:pt x="1254" y="1488"/>
                  </a:lnTo>
                  <a:lnTo>
                    <a:pt x="1291" y="1496"/>
                  </a:lnTo>
                  <a:lnTo>
                    <a:pt x="1328" y="1501"/>
                  </a:lnTo>
                  <a:lnTo>
                    <a:pt x="1366" y="1506"/>
                  </a:lnTo>
                  <a:lnTo>
                    <a:pt x="1404" y="1510"/>
                  </a:lnTo>
                  <a:lnTo>
                    <a:pt x="1442" y="1515"/>
                  </a:lnTo>
                  <a:lnTo>
                    <a:pt x="1480" y="1518"/>
                  </a:lnTo>
                  <a:lnTo>
                    <a:pt x="1520" y="1519"/>
                  </a:lnTo>
                  <a:lnTo>
                    <a:pt x="1520" y="1137"/>
                  </a:lnTo>
                  <a:lnTo>
                    <a:pt x="1520" y="1137"/>
                  </a:lnTo>
                  <a:lnTo>
                    <a:pt x="1461" y="1134"/>
                  </a:lnTo>
                  <a:lnTo>
                    <a:pt x="1405" y="1126"/>
                  </a:lnTo>
                  <a:lnTo>
                    <a:pt x="1350" y="1118"/>
                  </a:lnTo>
                  <a:lnTo>
                    <a:pt x="1294" y="1106"/>
                  </a:lnTo>
                  <a:lnTo>
                    <a:pt x="1240" y="1091"/>
                  </a:lnTo>
                  <a:lnTo>
                    <a:pt x="1187" y="1075"/>
                  </a:lnTo>
                  <a:lnTo>
                    <a:pt x="1136" y="1056"/>
                  </a:lnTo>
                  <a:lnTo>
                    <a:pt x="1084" y="1036"/>
                  </a:lnTo>
                  <a:lnTo>
                    <a:pt x="1035" y="1012"/>
                  </a:lnTo>
                  <a:lnTo>
                    <a:pt x="986" y="986"/>
                  </a:lnTo>
                  <a:lnTo>
                    <a:pt x="939" y="958"/>
                  </a:lnTo>
                  <a:lnTo>
                    <a:pt x="894" y="929"/>
                  </a:lnTo>
                  <a:lnTo>
                    <a:pt x="850" y="896"/>
                  </a:lnTo>
                  <a:lnTo>
                    <a:pt x="807" y="863"/>
                  </a:lnTo>
                  <a:lnTo>
                    <a:pt x="768" y="827"/>
                  </a:lnTo>
                  <a:lnTo>
                    <a:pt x="728" y="789"/>
                  </a:lnTo>
                  <a:lnTo>
                    <a:pt x="690" y="751"/>
                  </a:lnTo>
                  <a:lnTo>
                    <a:pt x="655" y="710"/>
                  </a:lnTo>
                  <a:lnTo>
                    <a:pt x="621" y="668"/>
                  </a:lnTo>
                  <a:lnTo>
                    <a:pt x="589" y="624"/>
                  </a:lnTo>
                  <a:lnTo>
                    <a:pt x="560" y="578"/>
                  </a:lnTo>
                  <a:lnTo>
                    <a:pt x="532" y="531"/>
                  </a:lnTo>
                  <a:lnTo>
                    <a:pt x="507" y="483"/>
                  </a:lnTo>
                  <a:lnTo>
                    <a:pt x="484" y="433"/>
                  </a:lnTo>
                  <a:lnTo>
                    <a:pt x="462" y="383"/>
                  </a:lnTo>
                  <a:lnTo>
                    <a:pt x="443" y="331"/>
                  </a:lnTo>
                  <a:lnTo>
                    <a:pt x="426" y="278"/>
                  </a:lnTo>
                  <a:lnTo>
                    <a:pt x="412" y="224"/>
                  </a:lnTo>
                  <a:lnTo>
                    <a:pt x="400" y="170"/>
                  </a:lnTo>
                  <a:lnTo>
                    <a:pt x="391" y="114"/>
                  </a:lnTo>
                  <a:lnTo>
                    <a:pt x="385" y="57"/>
                  </a:lnTo>
                  <a:lnTo>
                    <a:pt x="381" y="0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FF6600">
                <a:alpha val="69804"/>
              </a:srgb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Freeform 10"/>
            <p:cNvSpPr>
              <a:spLocks/>
            </p:cNvSpPr>
            <p:nvPr/>
          </p:nvSpPr>
          <p:spPr bwMode="auto">
            <a:xfrm>
              <a:off x="8441680" y="3626053"/>
              <a:ext cx="416600" cy="208712"/>
            </a:xfrm>
            <a:custGeom>
              <a:avLst/>
              <a:gdLst/>
              <a:ahLst/>
              <a:cxnLst>
                <a:cxn ang="0">
                  <a:pos x="38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8"/>
                </a:cxn>
                <a:cxn ang="0">
                  <a:pos x="7" y="18"/>
                </a:cxn>
                <a:cxn ang="0">
                  <a:pos x="16" y="31"/>
                </a:cxn>
                <a:cxn ang="0">
                  <a:pos x="29" y="44"/>
                </a:cxn>
                <a:cxn ang="0">
                  <a:pos x="59" y="77"/>
                </a:cxn>
                <a:cxn ang="0">
                  <a:pos x="92" y="110"/>
                </a:cxn>
                <a:cxn ang="0">
                  <a:pos x="155" y="170"/>
                </a:cxn>
                <a:cxn ang="0">
                  <a:pos x="185" y="195"/>
                </a:cxn>
                <a:cxn ang="0">
                  <a:pos x="185" y="195"/>
                </a:cxn>
                <a:cxn ang="0">
                  <a:pos x="215" y="170"/>
                </a:cxn>
                <a:cxn ang="0">
                  <a:pos x="283" y="110"/>
                </a:cxn>
                <a:cxn ang="0">
                  <a:pos x="320" y="77"/>
                </a:cxn>
                <a:cxn ang="0">
                  <a:pos x="350" y="44"/>
                </a:cxn>
                <a:cxn ang="0">
                  <a:pos x="363" y="31"/>
                </a:cxn>
                <a:cxn ang="0">
                  <a:pos x="374" y="18"/>
                </a:cxn>
                <a:cxn ang="0">
                  <a:pos x="380" y="8"/>
                </a:cxn>
                <a:cxn ang="0">
                  <a:pos x="381" y="0"/>
                </a:cxn>
                <a:cxn ang="0">
                  <a:pos x="381" y="0"/>
                </a:cxn>
              </a:cxnLst>
              <a:rect l="0" t="0" r="r" b="b"/>
              <a:pathLst>
                <a:path w="381" h="195">
                  <a:moveTo>
                    <a:pt x="38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8"/>
                  </a:lnTo>
                  <a:lnTo>
                    <a:pt x="7" y="18"/>
                  </a:lnTo>
                  <a:lnTo>
                    <a:pt x="16" y="31"/>
                  </a:lnTo>
                  <a:lnTo>
                    <a:pt x="29" y="44"/>
                  </a:lnTo>
                  <a:lnTo>
                    <a:pt x="59" y="77"/>
                  </a:lnTo>
                  <a:lnTo>
                    <a:pt x="92" y="110"/>
                  </a:lnTo>
                  <a:lnTo>
                    <a:pt x="155" y="170"/>
                  </a:lnTo>
                  <a:lnTo>
                    <a:pt x="185" y="195"/>
                  </a:lnTo>
                  <a:lnTo>
                    <a:pt x="185" y="195"/>
                  </a:lnTo>
                  <a:lnTo>
                    <a:pt x="215" y="170"/>
                  </a:lnTo>
                  <a:lnTo>
                    <a:pt x="283" y="110"/>
                  </a:lnTo>
                  <a:lnTo>
                    <a:pt x="320" y="77"/>
                  </a:lnTo>
                  <a:lnTo>
                    <a:pt x="350" y="44"/>
                  </a:lnTo>
                  <a:lnTo>
                    <a:pt x="363" y="31"/>
                  </a:lnTo>
                  <a:lnTo>
                    <a:pt x="374" y="18"/>
                  </a:lnTo>
                  <a:lnTo>
                    <a:pt x="380" y="8"/>
                  </a:lnTo>
                  <a:lnTo>
                    <a:pt x="381" y="0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FFCC66">
                <a:alpha val="69804"/>
              </a:srgb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Freeform 11"/>
            <p:cNvSpPr>
              <a:spLocks/>
            </p:cNvSpPr>
            <p:nvPr/>
          </p:nvSpPr>
          <p:spPr bwMode="auto">
            <a:xfrm>
              <a:off x="6985220" y="4946824"/>
              <a:ext cx="214314" cy="407791"/>
            </a:xfrm>
            <a:custGeom>
              <a:avLst/>
              <a:gdLst/>
              <a:ahLst/>
              <a:cxnLst>
                <a:cxn ang="0">
                  <a:pos x="196" y="381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87" y="2"/>
                </a:cxn>
                <a:cxn ang="0">
                  <a:pos x="179" y="7"/>
                </a:cxn>
                <a:cxn ang="0">
                  <a:pos x="166" y="18"/>
                </a:cxn>
                <a:cxn ang="0">
                  <a:pos x="151" y="29"/>
                </a:cxn>
                <a:cxn ang="0">
                  <a:pos x="120" y="59"/>
                </a:cxn>
                <a:cxn ang="0">
                  <a:pos x="86" y="92"/>
                </a:cxn>
                <a:cxn ang="0">
                  <a:pos x="26" y="157"/>
                </a:cxn>
                <a:cxn ang="0">
                  <a:pos x="0" y="185"/>
                </a:cxn>
                <a:cxn ang="0">
                  <a:pos x="0" y="185"/>
                </a:cxn>
                <a:cxn ang="0">
                  <a:pos x="26" y="216"/>
                </a:cxn>
                <a:cxn ang="0">
                  <a:pos x="86" y="283"/>
                </a:cxn>
                <a:cxn ang="0">
                  <a:pos x="120" y="320"/>
                </a:cxn>
                <a:cxn ang="0">
                  <a:pos x="151" y="352"/>
                </a:cxn>
                <a:cxn ang="0">
                  <a:pos x="166" y="364"/>
                </a:cxn>
                <a:cxn ang="0">
                  <a:pos x="177" y="374"/>
                </a:cxn>
                <a:cxn ang="0">
                  <a:pos x="187" y="380"/>
                </a:cxn>
                <a:cxn ang="0">
                  <a:pos x="196" y="381"/>
                </a:cxn>
                <a:cxn ang="0">
                  <a:pos x="196" y="381"/>
                </a:cxn>
              </a:cxnLst>
              <a:rect l="0" t="0" r="r" b="b"/>
              <a:pathLst>
                <a:path w="196" h="381">
                  <a:moveTo>
                    <a:pt x="196" y="381"/>
                  </a:moveTo>
                  <a:lnTo>
                    <a:pt x="196" y="0"/>
                  </a:lnTo>
                  <a:lnTo>
                    <a:pt x="196" y="0"/>
                  </a:lnTo>
                  <a:lnTo>
                    <a:pt x="187" y="2"/>
                  </a:lnTo>
                  <a:lnTo>
                    <a:pt x="179" y="7"/>
                  </a:lnTo>
                  <a:lnTo>
                    <a:pt x="166" y="18"/>
                  </a:lnTo>
                  <a:lnTo>
                    <a:pt x="151" y="29"/>
                  </a:lnTo>
                  <a:lnTo>
                    <a:pt x="120" y="59"/>
                  </a:lnTo>
                  <a:lnTo>
                    <a:pt x="86" y="92"/>
                  </a:lnTo>
                  <a:lnTo>
                    <a:pt x="26" y="157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26" y="216"/>
                  </a:lnTo>
                  <a:lnTo>
                    <a:pt x="86" y="283"/>
                  </a:lnTo>
                  <a:lnTo>
                    <a:pt x="120" y="320"/>
                  </a:lnTo>
                  <a:lnTo>
                    <a:pt x="151" y="352"/>
                  </a:lnTo>
                  <a:lnTo>
                    <a:pt x="166" y="364"/>
                  </a:lnTo>
                  <a:lnTo>
                    <a:pt x="177" y="374"/>
                  </a:lnTo>
                  <a:lnTo>
                    <a:pt x="187" y="380"/>
                  </a:lnTo>
                  <a:lnTo>
                    <a:pt x="196" y="381"/>
                  </a:lnTo>
                  <a:lnTo>
                    <a:pt x="196" y="381"/>
                  </a:lnTo>
                  <a:close/>
                </a:path>
              </a:pathLst>
            </a:custGeom>
            <a:solidFill>
              <a:srgbClr val="FF9933">
                <a:alpha val="69804"/>
              </a:srgb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Freeform 12"/>
            <p:cNvSpPr>
              <a:spLocks/>
            </p:cNvSpPr>
            <p:nvPr/>
          </p:nvSpPr>
          <p:spPr bwMode="auto">
            <a:xfrm>
              <a:off x="7088001" y="2000240"/>
              <a:ext cx="214314" cy="4088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2"/>
                </a:cxn>
                <a:cxn ang="0">
                  <a:pos x="0" y="382"/>
                </a:cxn>
                <a:cxn ang="0">
                  <a:pos x="7" y="379"/>
                </a:cxn>
                <a:cxn ang="0">
                  <a:pos x="17" y="374"/>
                </a:cxn>
                <a:cxn ang="0">
                  <a:pos x="30" y="365"/>
                </a:cxn>
                <a:cxn ang="0">
                  <a:pos x="44" y="353"/>
                </a:cxn>
                <a:cxn ang="0">
                  <a:pos x="76" y="322"/>
                </a:cxn>
                <a:cxn ang="0">
                  <a:pos x="110" y="289"/>
                </a:cxn>
                <a:cxn ang="0">
                  <a:pos x="170" y="226"/>
                </a:cxn>
                <a:cxn ang="0">
                  <a:pos x="196" y="196"/>
                </a:cxn>
                <a:cxn ang="0">
                  <a:pos x="196" y="196"/>
                </a:cxn>
                <a:cxn ang="0">
                  <a:pos x="170" y="166"/>
                </a:cxn>
                <a:cxn ang="0">
                  <a:pos x="110" y="98"/>
                </a:cxn>
                <a:cxn ang="0">
                  <a:pos x="76" y="61"/>
                </a:cxn>
                <a:cxn ang="0">
                  <a:pos x="44" y="31"/>
                </a:cxn>
                <a:cxn ang="0">
                  <a:pos x="30" y="18"/>
                </a:cxn>
                <a:cxn ang="0">
                  <a:pos x="17" y="9"/>
                </a:cxn>
                <a:cxn ang="0">
                  <a:pos x="7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6" h="382">
                  <a:moveTo>
                    <a:pt x="0" y="0"/>
                  </a:moveTo>
                  <a:lnTo>
                    <a:pt x="0" y="382"/>
                  </a:lnTo>
                  <a:lnTo>
                    <a:pt x="0" y="382"/>
                  </a:lnTo>
                  <a:lnTo>
                    <a:pt x="7" y="379"/>
                  </a:lnTo>
                  <a:lnTo>
                    <a:pt x="17" y="374"/>
                  </a:lnTo>
                  <a:lnTo>
                    <a:pt x="30" y="365"/>
                  </a:lnTo>
                  <a:lnTo>
                    <a:pt x="44" y="353"/>
                  </a:lnTo>
                  <a:lnTo>
                    <a:pt x="76" y="322"/>
                  </a:lnTo>
                  <a:lnTo>
                    <a:pt x="110" y="289"/>
                  </a:lnTo>
                  <a:lnTo>
                    <a:pt x="170" y="226"/>
                  </a:lnTo>
                  <a:lnTo>
                    <a:pt x="196" y="196"/>
                  </a:lnTo>
                  <a:lnTo>
                    <a:pt x="196" y="196"/>
                  </a:lnTo>
                  <a:lnTo>
                    <a:pt x="170" y="166"/>
                  </a:lnTo>
                  <a:lnTo>
                    <a:pt x="110" y="98"/>
                  </a:lnTo>
                  <a:lnTo>
                    <a:pt x="76" y="61"/>
                  </a:lnTo>
                  <a:lnTo>
                    <a:pt x="44" y="31"/>
                  </a:lnTo>
                  <a:lnTo>
                    <a:pt x="30" y="18"/>
                  </a:lnTo>
                  <a:lnTo>
                    <a:pt x="17" y="9"/>
                  </a:lnTo>
                  <a:lnTo>
                    <a:pt x="7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50">
                <a:alpha val="69804"/>
              </a:srgb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Freeform 13"/>
            <p:cNvSpPr>
              <a:spLocks/>
            </p:cNvSpPr>
            <p:nvPr/>
          </p:nvSpPr>
          <p:spPr bwMode="auto">
            <a:xfrm>
              <a:off x="5430348" y="3520091"/>
              <a:ext cx="418787" cy="208712"/>
            </a:xfrm>
            <a:custGeom>
              <a:avLst/>
              <a:gdLst/>
              <a:ahLst/>
              <a:cxnLst>
                <a:cxn ang="0">
                  <a:pos x="0" y="195"/>
                </a:cxn>
                <a:cxn ang="0">
                  <a:pos x="383" y="195"/>
                </a:cxn>
                <a:cxn ang="0">
                  <a:pos x="383" y="195"/>
                </a:cxn>
                <a:cxn ang="0">
                  <a:pos x="380" y="187"/>
                </a:cxn>
                <a:cxn ang="0">
                  <a:pos x="374" y="177"/>
                </a:cxn>
                <a:cxn ang="0">
                  <a:pos x="365" y="165"/>
                </a:cxn>
                <a:cxn ang="0">
                  <a:pos x="354" y="151"/>
                </a:cxn>
                <a:cxn ang="0">
                  <a:pos x="323" y="118"/>
                </a:cxn>
                <a:cxn ang="0">
                  <a:pos x="289" y="85"/>
                </a:cxn>
                <a:cxn ang="0">
                  <a:pos x="226" y="26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66" y="26"/>
                </a:cxn>
                <a:cxn ang="0">
                  <a:pos x="99" y="85"/>
                </a:cxn>
                <a:cxn ang="0">
                  <a:pos x="62" y="118"/>
                </a:cxn>
                <a:cxn ang="0">
                  <a:pos x="31" y="151"/>
                </a:cxn>
                <a:cxn ang="0">
                  <a:pos x="18" y="165"/>
                </a:cxn>
                <a:cxn ang="0">
                  <a:pos x="9" y="177"/>
                </a:cxn>
                <a:cxn ang="0">
                  <a:pos x="2" y="187"/>
                </a:cxn>
                <a:cxn ang="0">
                  <a:pos x="0" y="195"/>
                </a:cxn>
                <a:cxn ang="0">
                  <a:pos x="0" y="195"/>
                </a:cxn>
              </a:cxnLst>
              <a:rect l="0" t="0" r="r" b="b"/>
              <a:pathLst>
                <a:path w="383" h="195">
                  <a:moveTo>
                    <a:pt x="0" y="195"/>
                  </a:moveTo>
                  <a:lnTo>
                    <a:pt x="383" y="195"/>
                  </a:lnTo>
                  <a:lnTo>
                    <a:pt x="383" y="195"/>
                  </a:lnTo>
                  <a:lnTo>
                    <a:pt x="380" y="187"/>
                  </a:lnTo>
                  <a:lnTo>
                    <a:pt x="374" y="177"/>
                  </a:lnTo>
                  <a:lnTo>
                    <a:pt x="365" y="165"/>
                  </a:lnTo>
                  <a:lnTo>
                    <a:pt x="354" y="151"/>
                  </a:lnTo>
                  <a:lnTo>
                    <a:pt x="323" y="118"/>
                  </a:lnTo>
                  <a:lnTo>
                    <a:pt x="289" y="85"/>
                  </a:lnTo>
                  <a:lnTo>
                    <a:pt x="226" y="26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66" y="26"/>
                  </a:lnTo>
                  <a:lnTo>
                    <a:pt x="99" y="85"/>
                  </a:lnTo>
                  <a:lnTo>
                    <a:pt x="62" y="118"/>
                  </a:lnTo>
                  <a:lnTo>
                    <a:pt x="31" y="151"/>
                  </a:lnTo>
                  <a:lnTo>
                    <a:pt x="18" y="165"/>
                  </a:lnTo>
                  <a:lnTo>
                    <a:pt x="9" y="177"/>
                  </a:lnTo>
                  <a:lnTo>
                    <a:pt x="2" y="187"/>
                  </a:lnTo>
                  <a:lnTo>
                    <a:pt x="0" y="195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rgbClr val="FF6600">
                <a:alpha val="69804"/>
              </a:srgb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Freeform 6"/>
            <p:cNvSpPr>
              <a:spLocks/>
            </p:cNvSpPr>
            <p:nvPr/>
          </p:nvSpPr>
          <p:spPr bwMode="auto">
            <a:xfrm>
              <a:off x="7196253" y="3732013"/>
              <a:ext cx="1662027" cy="1625813"/>
            </a:xfrm>
            <a:custGeom>
              <a:avLst/>
              <a:gdLst/>
              <a:ahLst/>
              <a:cxnLst>
                <a:cxn ang="0">
                  <a:pos x="0" y="1519"/>
                </a:cxn>
                <a:cxn ang="0">
                  <a:pos x="40" y="1518"/>
                </a:cxn>
                <a:cxn ang="0">
                  <a:pos x="116" y="1510"/>
                </a:cxn>
                <a:cxn ang="0">
                  <a:pos x="191" y="1501"/>
                </a:cxn>
                <a:cxn ang="0">
                  <a:pos x="266" y="1488"/>
                </a:cxn>
                <a:cxn ang="0">
                  <a:pos x="339" y="1471"/>
                </a:cxn>
                <a:cxn ang="0">
                  <a:pos x="411" y="1452"/>
                </a:cxn>
                <a:cxn ang="0">
                  <a:pos x="481" y="1428"/>
                </a:cxn>
                <a:cxn ang="0">
                  <a:pos x="584" y="1387"/>
                </a:cxn>
                <a:cxn ang="0">
                  <a:pos x="716" y="1321"/>
                </a:cxn>
                <a:cxn ang="0">
                  <a:pos x="839" y="1245"/>
                </a:cxn>
                <a:cxn ang="0">
                  <a:pos x="954" y="1157"/>
                </a:cxn>
                <a:cxn ang="0">
                  <a:pos x="1061" y="1060"/>
                </a:cxn>
                <a:cxn ang="0">
                  <a:pos x="1160" y="952"/>
                </a:cxn>
                <a:cxn ang="0">
                  <a:pos x="1246" y="838"/>
                </a:cxn>
                <a:cxn ang="0">
                  <a:pos x="1324" y="713"/>
                </a:cxn>
                <a:cxn ang="0">
                  <a:pos x="1388" y="583"/>
                </a:cxn>
                <a:cxn ang="0">
                  <a:pos x="1429" y="480"/>
                </a:cxn>
                <a:cxn ang="0">
                  <a:pos x="1453" y="410"/>
                </a:cxn>
                <a:cxn ang="0">
                  <a:pos x="1473" y="338"/>
                </a:cxn>
                <a:cxn ang="0">
                  <a:pos x="1489" y="265"/>
                </a:cxn>
                <a:cxn ang="0">
                  <a:pos x="1502" y="190"/>
                </a:cxn>
                <a:cxn ang="0">
                  <a:pos x="1513" y="114"/>
                </a:cxn>
                <a:cxn ang="0">
                  <a:pos x="1519" y="38"/>
                </a:cxn>
                <a:cxn ang="0">
                  <a:pos x="1139" y="0"/>
                </a:cxn>
                <a:cxn ang="0">
                  <a:pos x="1135" y="57"/>
                </a:cxn>
                <a:cxn ang="0">
                  <a:pos x="1120" y="170"/>
                </a:cxn>
                <a:cxn ang="0">
                  <a:pos x="1094" y="278"/>
                </a:cxn>
                <a:cxn ang="0">
                  <a:pos x="1058" y="383"/>
                </a:cxn>
                <a:cxn ang="0">
                  <a:pos x="1013" y="483"/>
                </a:cxn>
                <a:cxn ang="0">
                  <a:pos x="960" y="578"/>
                </a:cxn>
                <a:cxn ang="0">
                  <a:pos x="899" y="668"/>
                </a:cxn>
                <a:cxn ang="0">
                  <a:pos x="828" y="751"/>
                </a:cxn>
                <a:cxn ang="0">
                  <a:pos x="752" y="827"/>
                </a:cxn>
                <a:cxn ang="0">
                  <a:pos x="669" y="896"/>
                </a:cxn>
                <a:cxn ang="0">
                  <a:pos x="579" y="958"/>
                </a:cxn>
                <a:cxn ang="0">
                  <a:pos x="485" y="1012"/>
                </a:cxn>
                <a:cxn ang="0">
                  <a:pos x="384" y="1056"/>
                </a:cxn>
                <a:cxn ang="0">
                  <a:pos x="280" y="1091"/>
                </a:cxn>
                <a:cxn ang="0">
                  <a:pos x="170" y="1118"/>
                </a:cxn>
                <a:cxn ang="0">
                  <a:pos x="58" y="1134"/>
                </a:cxn>
                <a:cxn ang="0">
                  <a:pos x="0" y="1137"/>
                </a:cxn>
              </a:cxnLst>
              <a:rect l="0" t="0" r="r" b="b"/>
              <a:pathLst>
                <a:path w="1520" h="1519">
                  <a:moveTo>
                    <a:pt x="0" y="1137"/>
                  </a:moveTo>
                  <a:lnTo>
                    <a:pt x="0" y="1519"/>
                  </a:lnTo>
                  <a:lnTo>
                    <a:pt x="0" y="1519"/>
                  </a:lnTo>
                  <a:lnTo>
                    <a:pt x="40" y="1518"/>
                  </a:lnTo>
                  <a:lnTo>
                    <a:pt x="78" y="1515"/>
                  </a:lnTo>
                  <a:lnTo>
                    <a:pt x="116" y="1510"/>
                  </a:lnTo>
                  <a:lnTo>
                    <a:pt x="154" y="1506"/>
                  </a:lnTo>
                  <a:lnTo>
                    <a:pt x="191" y="1501"/>
                  </a:lnTo>
                  <a:lnTo>
                    <a:pt x="229" y="1496"/>
                  </a:lnTo>
                  <a:lnTo>
                    <a:pt x="266" y="1488"/>
                  </a:lnTo>
                  <a:lnTo>
                    <a:pt x="302" y="1480"/>
                  </a:lnTo>
                  <a:lnTo>
                    <a:pt x="339" y="1471"/>
                  </a:lnTo>
                  <a:lnTo>
                    <a:pt x="376" y="1462"/>
                  </a:lnTo>
                  <a:lnTo>
                    <a:pt x="411" y="1452"/>
                  </a:lnTo>
                  <a:lnTo>
                    <a:pt x="446" y="1440"/>
                  </a:lnTo>
                  <a:lnTo>
                    <a:pt x="481" y="1428"/>
                  </a:lnTo>
                  <a:lnTo>
                    <a:pt x="516" y="1415"/>
                  </a:lnTo>
                  <a:lnTo>
                    <a:pt x="584" y="1387"/>
                  </a:lnTo>
                  <a:lnTo>
                    <a:pt x="650" y="1356"/>
                  </a:lnTo>
                  <a:lnTo>
                    <a:pt x="716" y="1321"/>
                  </a:lnTo>
                  <a:lnTo>
                    <a:pt x="777" y="1285"/>
                  </a:lnTo>
                  <a:lnTo>
                    <a:pt x="839" y="1245"/>
                  </a:lnTo>
                  <a:lnTo>
                    <a:pt x="897" y="1203"/>
                  </a:lnTo>
                  <a:lnTo>
                    <a:pt x="954" y="1157"/>
                  </a:lnTo>
                  <a:lnTo>
                    <a:pt x="1009" y="1110"/>
                  </a:lnTo>
                  <a:lnTo>
                    <a:pt x="1061" y="1060"/>
                  </a:lnTo>
                  <a:lnTo>
                    <a:pt x="1111" y="1008"/>
                  </a:lnTo>
                  <a:lnTo>
                    <a:pt x="1160" y="952"/>
                  </a:lnTo>
                  <a:lnTo>
                    <a:pt x="1204" y="896"/>
                  </a:lnTo>
                  <a:lnTo>
                    <a:pt x="1246" y="838"/>
                  </a:lnTo>
                  <a:lnTo>
                    <a:pt x="1287" y="776"/>
                  </a:lnTo>
                  <a:lnTo>
                    <a:pt x="1324" y="713"/>
                  </a:lnTo>
                  <a:lnTo>
                    <a:pt x="1357" y="649"/>
                  </a:lnTo>
                  <a:lnTo>
                    <a:pt x="1388" y="583"/>
                  </a:lnTo>
                  <a:lnTo>
                    <a:pt x="1416" y="514"/>
                  </a:lnTo>
                  <a:lnTo>
                    <a:pt x="1429" y="480"/>
                  </a:lnTo>
                  <a:lnTo>
                    <a:pt x="1442" y="445"/>
                  </a:lnTo>
                  <a:lnTo>
                    <a:pt x="1453" y="410"/>
                  </a:lnTo>
                  <a:lnTo>
                    <a:pt x="1463" y="373"/>
                  </a:lnTo>
                  <a:lnTo>
                    <a:pt x="1473" y="338"/>
                  </a:lnTo>
                  <a:lnTo>
                    <a:pt x="1482" y="301"/>
                  </a:lnTo>
                  <a:lnTo>
                    <a:pt x="1489" y="265"/>
                  </a:lnTo>
                  <a:lnTo>
                    <a:pt x="1497" y="227"/>
                  </a:lnTo>
                  <a:lnTo>
                    <a:pt x="1502" y="190"/>
                  </a:lnTo>
                  <a:lnTo>
                    <a:pt x="1508" y="152"/>
                  </a:lnTo>
                  <a:lnTo>
                    <a:pt x="1513" y="114"/>
                  </a:lnTo>
                  <a:lnTo>
                    <a:pt x="1516" y="76"/>
                  </a:lnTo>
                  <a:lnTo>
                    <a:pt x="1519" y="38"/>
                  </a:lnTo>
                  <a:lnTo>
                    <a:pt x="1520" y="0"/>
                  </a:lnTo>
                  <a:lnTo>
                    <a:pt x="1139" y="0"/>
                  </a:lnTo>
                  <a:lnTo>
                    <a:pt x="1139" y="0"/>
                  </a:lnTo>
                  <a:lnTo>
                    <a:pt x="1135" y="57"/>
                  </a:lnTo>
                  <a:lnTo>
                    <a:pt x="1129" y="114"/>
                  </a:lnTo>
                  <a:lnTo>
                    <a:pt x="1120" y="170"/>
                  </a:lnTo>
                  <a:lnTo>
                    <a:pt x="1108" y="224"/>
                  </a:lnTo>
                  <a:lnTo>
                    <a:pt x="1094" y="278"/>
                  </a:lnTo>
                  <a:lnTo>
                    <a:pt x="1077" y="331"/>
                  </a:lnTo>
                  <a:lnTo>
                    <a:pt x="1058" y="383"/>
                  </a:lnTo>
                  <a:lnTo>
                    <a:pt x="1036" y="433"/>
                  </a:lnTo>
                  <a:lnTo>
                    <a:pt x="1013" y="483"/>
                  </a:lnTo>
                  <a:lnTo>
                    <a:pt x="988" y="531"/>
                  </a:lnTo>
                  <a:lnTo>
                    <a:pt x="960" y="578"/>
                  </a:lnTo>
                  <a:lnTo>
                    <a:pt x="931" y="624"/>
                  </a:lnTo>
                  <a:lnTo>
                    <a:pt x="899" y="668"/>
                  </a:lnTo>
                  <a:lnTo>
                    <a:pt x="865" y="710"/>
                  </a:lnTo>
                  <a:lnTo>
                    <a:pt x="828" y="751"/>
                  </a:lnTo>
                  <a:lnTo>
                    <a:pt x="792" y="789"/>
                  </a:lnTo>
                  <a:lnTo>
                    <a:pt x="752" y="827"/>
                  </a:lnTo>
                  <a:lnTo>
                    <a:pt x="711" y="863"/>
                  </a:lnTo>
                  <a:lnTo>
                    <a:pt x="669" y="896"/>
                  </a:lnTo>
                  <a:lnTo>
                    <a:pt x="625" y="929"/>
                  </a:lnTo>
                  <a:lnTo>
                    <a:pt x="579" y="958"/>
                  </a:lnTo>
                  <a:lnTo>
                    <a:pt x="532" y="986"/>
                  </a:lnTo>
                  <a:lnTo>
                    <a:pt x="485" y="1012"/>
                  </a:lnTo>
                  <a:lnTo>
                    <a:pt x="436" y="1036"/>
                  </a:lnTo>
                  <a:lnTo>
                    <a:pt x="384" y="1056"/>
                  </a:lnTo>
                  <a:lnTo>
                    <a:pt x="333" y="1075"/>
                  </a:lnTo>
                  <a:lnTo>
                    <a:pt x="280" y="1091"/>
                  </a:lnTo>
                  <a:lnTo>
                    <a:pt x="226" y="1106"/>
                  </a:lnTo>
                  <a:lnTo>
                    <a:pt x="170" y="1118"/>
                  </a:lnTo>
                  <a:lnTo>
                    <a:pt x="115" y="1126"/>
                  </a:lnTo>
                  <a:lnTo>
                    <a:pt x="58" y="1134"/>
                  </a:lnTo>
                  <a:lnTo>
                    <a:pt x="0" y="1137"/>
                  </a:lnTo>
                  <a:lnTo>
                    <a:pt x="0" y="1137"/>
                  </a:lnTo>
                  <a:close/>
                </a:path>
              </a:pathLst>
            </a:custGeom>
            <a:solidFill>
              <a:srgbClr val="FF9933">
                <a:alpha val="69804"/>
              </a:srgb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9" name="テキスト ボックス 98"/>
          <p:cNvSpPr txBox="1"/>
          <p:nvPr/>
        </p:nvSpPr>
        <p:spPr>
          <a:xfrm>
            <a:off x="3299402" y="2000240"/>
            <a:ext cx="3357009" cy="304698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</a:rPr>
              <a:t>電通テックの</a:t>
            </a:r>
            <a:endParaRPr kumimoji="1" lang="en-US" altLang="ja-JP" sz="4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</a:rPr>
              <a:t>ノウハウの</a:t>
            </a:r>
            <a:endParaRPr kumimoji="0" lang="en-US" altLang="ja-JP" sz="4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</a:rPr>
              <a:t>すべてを</a:t>
            </a:r>
            <a:endParaRPr kumimoji="1" lang="en-US" altLang="ja-JP" sz="4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</a:rPr>
              <a:t>アジアに。</a:t>
            </a:r>
            <a:endParaRPr kumimoji="1" lang="en-US" altLang="ja-JP" sz="4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0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3E92-36B1-4C78-A09F-79BFB1A92E70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38092" y="785794"/>
            <a:ext cx="9144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200" b="1" dirty="0" smtClean="0">
                <a:solidFill>
                  <a:srgbClr val="C00000"/>
                </a:solidFill>
                <a:latin typeface="+mn-ea"/>
              </a:rPr>
              <a:t>統一</a:t>
            </a:r>
            <a:r>
              <a:rPr lang="ja-JP" altLang="en-US" sz="2200" b="1" dirty="0">
                <a:solidFill>
                  <a:srgbClr val="C00000"/>
                </a:solidFill>
                <a:latin typeface="+mn-ea"/>
              </a:rPr>
              <a:t>フォーマット</a:t>
            </a:r>
            <a:r>
              <a:rPr lang="ja-JP" altLang="en-US" sz="2200" b="1" dirty="0" smtClean="0">
                <a:solidFill>
                  <a:srgbClr val="C00000"/>
                </a:solidFill>
                <a:latin typeface="+mn-ea"/>
              </a:rPr>
              <a:t>で、</a:t>
            </a:r>
            <a:r>
              <a:rPr kumimoji="1" lang="ja-JP" altLang="en-US" sz="2200" b="1" dirty="0" smtClean="0">
                <a:solidFill>
                  <a:srgbClr val="C00000"/>
                </a:solidFill>
                <a:latin typeface="+mn-ea"/>
              </a:rPr>
              <a:t>あらゆる角度からサプライヤーをアセスメントし、調達を管理</a:t>
            </a:r>
            <a:endParaRPr kumimoji="1" lang="en-US" altLang="ja-JP" sz="2200" b="1" dirty="0" smtClean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452538" y="6274378"/>
            <a:ext cx="7072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 smtClean="0">
                <a:solidFill>
                  <a:srgbClr val="C00000"/>
                </a:solidFill>
                <a:latin typeface="+mn-ea"/>
              </a:rPr>
              <a:t>アセスメント結果をサプライヤーとも共有して、スキル向上につなげる</a:t>
            </a:r>
            <a:endParaRPr kumimoji="1" lang="ja-JP" altLang="en-US" sz="2000" b="1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238092" y="1357298"/>
            <a:ext cx="9429816" cy="4786345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5" name="右矢印 64"/>
          <p:cNvSpPr/>
          <p:nvPr/>
        </p:nvSpPr>
        <p:spPr>
          <a:xfrm>
            <a:off x="3381364" y="3196405"/>
            <a:ext cx="285752" cy="785818"/>
          </a:xfrm>
          <a:prstGeom prst="rightArrow">
            <a:avLst>
              <a:gd name="adj1" fmla="val 50000"/>
              <a:gd name="adj2" fmla="val 220000"/>
            </a:avLst>
          </a:prstGeom>
          <a:solidFill>
            <a:srgbClr val="00B0F0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6" name="右矢印 65"/>
          <p:cNvSpPr/>
          <p:nvPr/>
        </p:nvSpPr>
        <p:spPr>
          <a:xfrm>
            <a:off x="6810388" y="3196405"/>
            <a:ext cx="285752" cy="785818"/>
          </a:xfrm>
          <a:prstGeom prst="rightArrow">
            <a:avLst>
              <a:gd name="adj1" fmla="val 50000"/>
              <a:gd name="adj2" fmla="val 220000"/>
            </a:avLst>
          </a:prstGeom>
          <a:solidFill>
            <a:srgbClr val="00B0F0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grpSp>
        <p:nvGrpSpPr>
          <p:cNvPr id="2" name="グループ化 23"/>
          <p:cNvGrpSpPr/>
          <p:nvPr/>
        </p:nvGrpSpPr>
        <p:grpSpPr>
          <a:xfrm>
            <a:off x="309530" y="1910521"/>
            <a:ext cx="3571900" cy="4124250"/>
            <a:chOff x="309530" y="1910521"/>
            <a:chExt cx="3571900" cy="4124250"/>
          </a:xfrm>
        </p:grpSpPr>
        <p:pic>
          <p:nvPicPr>
            <p:cNvPr id="55" name="Picture 1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52406" y="1910521"/>
              <a:ext cx="1749888" cy="1333044"/>
            </a:xfrm>
            <a:prstGeom prst="rect">
              <a:avLst/>
            </a:prstGeom>
            <a:noFill/>
            <a:ln w="9525">
              <a:solidFill>
                <a:sysClr val="windowText" lastClr="000000">
                  <a:lumMod val="85000"/>
                  <a:lumOff val="15000"/>
                </a:sysClr>
              </a:solidFill>
              <a:miter lim="800000"/>
              <a:headEnd/>
              <a:tailEnd/>
            </a:ln>
            <a:effectLst/>
          </p:spPr>
        </p:pic>
        <p:pic>
          <p:nvPicPr>
            <p:cNvPr id="56" name="Picture 1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523976" y="2624901"/>
              <a:ext cx="1714512" cy="1320198"/>
            </a:xfrm>
            <a:prstGeom prst="rect">
              <a:avLst/>
            </a:prstGeom>
            <a:noFill/>
            <a:ln w="9525">
              <a:solidFill>
                <a:sysClr val="windowText" lastClr="000000">
                  <a:lumMod val="85000"/>
                  <a:lumOff val="15000"/>
                </a:sysClr>
              </a:solidFill>
              <a:miter lim="800000"/>
              <a:headEnd/>
              <a:tailEnd/>
            </a:ln>
            <a:effectLst/>
          </p:spPr>
        </p:pic>
        <p:pic>
          <p:nvPicPr>
            <p:cNvPr id="57" name="Picture 1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52406" y="3410719"/>
              <a:ext cx="1715429" cy="1315132"/>
            </a:xfrm>
            <a:prstGeom prst="rect">
              <a:avLst/>
            </a:prstGeom>
            <a:noFill/>
            <a:ln w="6350">
              <a:solidFill>
                <a:sysClr val="windowText" lastClr="000000">
                  <a:lumMod val="85000"/>
                  <a:lumOff val="15000"/>
                </a:sysClr>
              </a:solidFill>
              <a:miter lim="800000"/>
              <a:headEnd/>
              <a:tailEnd/>
            </a:ln>
            <a:effectLst/>
          </p:spPr>
        </p:pic>
        <p:pic>
          <p:nvPicPr>
            <p:cNvPr id="58" name="Picture 14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523976" y="4053661"/>
              <a:ext cx="1715512" cy="1315132"/>
            </a:xfrm>
            <a:prstGeom prst="rect">
              <a:avLst/>
            </a:prstGeom>
            <a:noFill/>
            <a:ln w="9525">
              <a:solidFill>
                <a:sysClr val="windowText" lastClr="000000">
                  <a:lumMod val="85000"/>
                  <a:lumOff val="15000"/>
                </a:sysClr>
              </a:solidFill>
              <a:miter lim="800000"/>
              <a:headEnd/>
              <a:tailEnd/>
            </a:ln>
            <a:effectLst/>
          </p:spPr>
        </p:pic>
        <p:sp>
          <p:nvSpPr>
            <p:cNvPr id="50" name="テキスト ボックス 49"/>
            <p:cNvSpPr txBox="1"/>
            <p:nvPr/>
          </p:nvSpPr>
          <p:spPr>
            <a:xfrm>
              <a:off x="309530" y="5511551"/>
              <a:ext cx="35719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</a:rPr>
                <a:t>統一フォーマットを用いて</a:t>
              </a:r>
              <a:endParaRPr kumimoji="1" lang="en-US" altLang="ja-JP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</a:rPr>
                <a:t>アセスメントを実施</a:t>
              </a:r>
              <a:endParaRPr kumimoji="1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3" name="グループ化 22"/>
          <p:cNvGrpSpPr/>
          <p:nvPr/>
        </p:nvGrpSpPr>
        <p:grpSpPr>
          <a:xfrm>
            <a:off x="3704644" y="1910521"/>
            <a:ext cx="2891430" cy="3906217"/>
            <a:chOff x="3704644" y="1910521"/>
            <a:chExt cx="2891430" cy="3906217"/>
          </a:xfrm>
        </p:grpSpPr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3704644" y="1910521"/>
              <a:ext cx="1671105" cy="1338713"/>
            </a:xfrm>
            <a:prstGeom prst="rect">
              <a:avLst/>
            </a:prstGeom>
            <a:noFill/>
            <a:ln w="9525">
              <a:solidFill>
                <a:sysClr val="windowText" lastClr="000000">
                  <a:lumMod val="85000"/>
                  <a:lumOff val="15000"/>
                </a:sysClr>
              </a:solidFill>
              <a:miter lim="800000"/>
              <a:headEnd/>
              <a:tailEnd/>
            </a:ln>
          </p:spPr>
        </p:pic>
        <p:pic>
          <p:nvPicPr>
            <p:cNvPr id="62" name="Picture 9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4966088" y="2433902"/>
              <a:ext cx="1629986" cy="1253045"/>
            </a:xfrm>
            <a:prstGeom prst="rect">
              <a:avLst/>
            </a:prstGeom>
            <a:noFill/>
            <a:ln w="9525">
              <a:solidFill>
                <a:sysClr val="windowText" lastClr="000000">
                  <a:lumMod val="85000"/>
                  <a:lumOff val="15000"/>
                </a:sysClr>
              </a:solidFill>
              <a:miter lim="800000"/>
              <a:headEnd/>
              <a:tailEnd/>
            </a:ln>
            <a:effectLst/>
          </p:spPr>
        </p:pic>
        <p:pic>
          <p:nvPicPr>
            <p:cNvPr id="63" name="Picture 10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3739696" y="3553595"/>
              <a:ext cx="1713370" cy="1297592"/>
            </a:xfrm>
            <a:prstGeom prst="rect">
              <a:avLst/>
            </a:prstGeom>
            <a:noFill/>
            <a:ln w="9525">
              <a:solidFill>
                <a:sysClr val="windowText" lastClr="000000">
                  <a:lumMod val="85000"/>
                  <a:lumOff val="15000"/>
                </a:sysClr>
              </a:solidFill>
              <a:miter lim="800000"/>
              <a:headEnd/>
              <a:tailEnd/>
            </a:ln>
            <a:effectLst/>
          </p:spPr>
        </p:pic>
        <p:pic>
          <p:nvPicPr>
            <p:cNvPr id="64" name="Picture 11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4872636" y="3982223"/>
              <a:ext cx="1714512" cy="1309014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>
              <a:solidFill>
                <a:sysClr val="windowText" lastClr="000000">
                  <a:lumMod val="75000"/>
                  <a:lumOff val="25000"/>
                </a:sysClr>
              </a:solidFill>
              <a:miter lim="800000"/>
              <a:headEnd/>
              <a:tailEnd/>
            </a:ln>
          </p:spPr>
        </p:pic>
        <p:sp>
          <p:nvSpPr>
            <p:cNvPr id="51" name="テキスト ボックス 50"/>
            <p:cNvSpPr txBox="1"/>
            <p:nvPr/>
          </p:nvSpPr>
          <p:spPr>
            <a:xfrm>
              <a:off x="3738554" y="5508961"/>
              <a:ext cx="28575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</a:rPr>
                <a:t>データベース化して共有</a:t>
              </a:r>
              <a:endParaRPr kumimoji="1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5" name="グループ化 21"/>
          <p:cNvGrpSpPr/>
          <p:nvPr/>
        </p:nvGrpSpPr>
        <p:grpSpPr>
          <a:xfrm>
            <a:off x="6810388" y="1981959"/>
            <a:ext cx="3071834" cy="4041963"/>
            <a:chOff x="6810388" y="1981959"/>
            <a:chExt cx="3071834" cy="4041963"/>
          </a:xfrm>
        </p:grpSpPr>
        <p:pic>
          <p:nvPicPr>
            <p:cNvPr id="59" name="Picture 5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7366650" y="1981959"/>
              <a:ext cx="2015506" cy="1546509"/>
            </a:xfrm>
            <a:prstGeom prst="rect">
              <a:avLst/>
            </a:prstGeom>
            <a:noFill/>
            <a:ln w="9525">
              <a:solidFill>
                <a:sysClr val="windowText" lastClr="000000">
                  <a:lumMod val="85000"/>
                  <a:lumOff val="15000"/>
                </a:sysClr>
              </a:solidFill>
              <a:miter lim="800000"/>
              <a:headEnd/>
              <a:tailEnd/>
            </a:ln>
          </p:spPr>
        </p:pic>
        <p:pic>
          <p:nvPicPr>
            <p:cNvPr id="61" name="Picture 6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7381892" y="3663225"/>
              <a:ext cx="2000264" cy="1534600"/>
            </a:xfrm>
            <a:prstGeom prst="rect">
              <a:avLst/>
            </a:prstGeom>
            <a:noFill/>
            <a:ln w="9525">
              <a:solidFill>
                <a:sysClr val="windowText" lastClr="000000">
                  <a:lumMod val="85000"/>
                  <a:lumOff val="15000"/>
                </a:sysClr>
              </a:solidFill>
              <a:miter lim="800000"/>
              <a:headEnd/>
              <a:tailEnd/>
            </a:ln>
          </p:spPr>
        </p:pic>
        <p:sp>
          <p:nvSpPr>
            <p:cNvPr id="52" name="テキスト ボックス 51"/>
            <p:cNvSpPr txBox="1"/>
            <p:nvPr/>
          </p:nvSpPr>
          <p:spPr>
            <a:xfrm>
              <a:off x="6810388" y="5500702"/>
              <a:ext cx="30718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</a:rPr>
                <a:t>いつでも最適なサプライヤーを</a:t>
              </a:r>
              <a:endParaRPr kumimoji="1" lang="en-US" altLang="ja-JP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400" b="1" kern="0" dirty="0" smtClean="0">
                  <a:solidFill>
                    <a:srgbClr val="C00000"/>
                  </a:solidFill>
                  <a:latin typeface="Calibri"/>
                </a:rPr>
                <a:t>選択することが可能に</a:t>
              </a:r>
              <a:endParaRPr kumimoji="1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67" name="テキスト ボックス 66"/>
          <p:cNvSpPr txBox="1"/>
          <p:nvPr/>
        </p:nvSpPr>
        <p:spPr>
          <a:xfrm>
            <a:off x="166654" y="0"/>
            <a:ext cx="4025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chemeClr val="bg1"/>
                </a:solidFill>
              </a:rPr>
              <a:t>サプライヤーアセスメントシステム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バン">
  <a:themeElements>
    <a:clrScheme name="ビジネス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ユーザー定義 24">
      <a:majorFont>
        <a:latin typeface="Verdana"/>
        <a:ea typeface="Meiryo UI"/>
        <a:cs typeface=""/>
      </a:majorFont>
      <a:minorFont>
        <a:latin typeface="Verdana"/>
        <a:ea typeface="Meiryo UI"/>
        <a:cs typeface=""/>
      </a:minorFont>
    </a:fontScheme>
    <a:fmtScheme name="アーバン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bg1">
              <a:lumMod val="50000"/>
            </a:schemeClr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アーバン">
  <a:themeElements>
    <a:clrScheme name="ビジネス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ユーザー定義 16">
      <a:majorFont>
        <a:latin typeface="Verdana"/>
        <a:ea typeface="HGPｺﾞｼｯｸE"/>
        <a:cs typeface=""/>
      </a:majorFont>
      <a:minorFont>
        <a:latin typeface="Verdana"/>
        <a:ea typeface="HGPｺﾞｼｯｸE"/>
        <a:cs typeface=""/>
      </a:minorFont>
    </a:fontScheme>
    <a:fmtScheme name="アーバン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bg1">
              <a:lumMod val="50000"/>
            </a:schemeClr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アーバン">
  <a:themeElements>
    <a:clrScheme name="ビジネス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ユーザー定義 24">
      <a:majorFont>
        <a:latin typeface="Verdana"/>
        <a:ea typeface="Meiryo UI"/>
        <a:cs typeface=""/>
      </a:majorFont>
      <a:minorFont>
        <a:latin typeface="Verdana"/>
        <a:ea typeface="Meiryo UI"/>
        <a:cs typeface=""/>
      </a:minorFont>
    </a:fontScheme>
    <a:fmtScheme name="アーバン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bg1">
              <a:lumMod val="50000"/>
            </a:schemeClr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11297</TotalTime>
  <Words>1981</Words>
  <Application>Microsoft Office PowerPoint</Application>
  <PresentationFormat>A4 210 x 297 mm</PresentationFormat>
  <Paragraphs>759</Paragraphs>
  <Slides>34</Slides>
  <Notes>30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15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34</vt:i4>
      </vt:variant>
    </vt:vector>
  </HeadingPairs>
  <TitlesOfParts>
    <vt:vector size="52" baseType="lpstr">
      <vt:lpstr>Arial Unicode MS</vt:lpstr>
      <vt:lpstr>HGPｺﾞｼｯｸE</vt:lpstr>
      <vt:lpstr>HGPSoeiKakugothicUB</vt:lpstr>
      <vt:lpstr>HGPSoeiKakugothicUB</vt:lpstr>
      <vt:lpstr>HGSｺﾞｼｯｸM</vt:lpstr>
      <vt:lpstr>Meiryo UI</vt:lpstr>
      <vt:lpstr>ＭＳ Ｐゴシック</vt:lpstr>
      <vt:lpstr>MS UI Gothic</vt:lpstr>
      <vt:lpstr>Arial</vt:lpstr>
      <vt:lpstr>Arial Black</vt:lpstr>
      <vt:lpstr>Calibri</vt:lpstr>
      <vt:lpstr>Georgia</vt:lpstr>
      <vt:lpstr>Times New Roman</vt:lpstr>
      <vt:lpstr>Verdana</vt:lpstr>
      <vt:lpstr>Wingdings 2</vt:lpstr>
      <vt:lpstr>アーバン</vt:lpstr>
      <vt:lpstr>1_アーバン</vt:lpstr>
      <vt:lpstr>2_アーバン</vt:lpstr>
      <vt:lpstr>PowerPoint プレゼンテーション</vt:lpstr>
      <vt:lpstr>アジアにおける電通テックのネットワーク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電通テック北京の拠点体制</vt:lpstr>
    </vt:vector>
  </TitlesOfParts>
  <Company>電通テック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河本 佳奈</dc:creator>
  <cp:lastModifiedBy>梅津 尚子</cp:lastModifiedBy>
  <cp:revision>1802</cp:revision>
  <cp:lastPrinted>2017-09-11T04:23:09Z</cp:lastPrinted>
  <dcterms:created xsi:type="dcterms:W3CDTF">2011-04-07T05:25:32Z</dcterms:created>
  <dcterms:modified xsi:type="dcterms:W3CDTF">2017-11-30T02:08:36Z</dcterms:modified>
</cp:coreProperties>
</file>